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4"/>
  </p:notesMasterIdLst>
  <p:sldIdLst>
    <p:sldId id="256" r:id="rId2"/>
    <p:sldId id="257" r:id="rId3"/>
    <p:sldId id="261" r:id="rId4"/>
    <p:sldId id="283" r:id="rId5"/>
    <p:sldId id="258" r:id="rId6"/>
    <p:sldId id="284" r:id="rId7"/>
    <p:sldId id="259" r:id="rId8"/>
    <p:sldId id="285" r:id="rId9"/>
    <p:sldId id="286" r:id="rId10"/>
    <p:sldId id="287" r:id="rId11"/>
    <p:sldId id="306" r:id="rId12"/>
    <p:sldId id="288" r:id="rId13"/>
    <p:sldId id="289"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07" r:id="rId30"/>
    <p:sldId id="308" r:id="rId31"/>
    <p:sldId id="309" r:id="rId32"/>
    <p:sldId id="310" r:id="rId33"/>
  </p:sldIdLst>
  <p:sldSz cx="9144000" cy="5143500" type="screen16x9"/>
  <p:notesSz cx="6858000" cy="9144000"/>
  <p:embeddedFontLst>
    <p:embeddedFont>
      <p:font typeface="Century Gothic" panose="020B050202020202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247">
          <p15:clr>
            <a:srgbClr val="A4A3A4"/>
          </p15:clr>
        </p15:guide>
        <p15:guide id="2" pos="234">
          <p15:clr>
            <a:srgbClr val="A4A3A4"/>
          </p15:clr>
        </p15:guide>
        <p15:guide id="3" pos="7514">
          <p15:clr>
            <a:srgbClr val="A4A3A4"/>
          </p15:clr>
        </p15:guide>
        <p15:guide id="4" orient="horz" pos="3185">
          <p15:clr>
            <a:srgbClr val="A4A3A4"/>
          </p15:clr>
        </p15:guide>
        <p15:guide id="5" pos="176">
          <p15:clr>
            <a:srgbClr val="A4A3A4"/>
          </p15:clr>
        </p15:guide>
        <p15:guide id="6" pos="56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DF6F6F"/>
    <a:srgbClr val="C71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194" d="100"/>
          <a:sy n="194" d="100"/>
        </p:scale>
        <p:origin x="696" y="138"/>
      </p:cViewPr>
      <p:guideLst>
        <p:guide orient="horz" pos="4247"/>
        <p:guide pos="234"/>
        <p:guide pos="7514"/>
        <p:guide orient="horz" pos="3185"/>
        <p:guide pos="176"/>
        <p:guide pos="56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hammad Kashif" userId="4f6e11f6-22b0-4d85-8e84-7cd4e02b955b" providerId="ADAL" clId="{9319B245-C622-4125-ACCD-A10D6C6D5027}"/>
    <pc:docChg chg="modSld">
      <pc:chgData name="Muhammad Kashif" userId="4f6e11f6-22b0-4d85-8e84-7cd4e02b955b" providerId="ADAL" clId="{9319B245-C622-4125-ACCD-A10D6C6D5027}" dt="2024-08-13T11:45:12.396" v="2" actId="20577"/>
      <pc:docMkLst>
        <pc:docMk/>
      </pc:docMkLst>
      <pc:sldChg chg="modSp mod">
        <pc:chgData name="Muhammad Kashif" userId="4f6e11f6-22b0-4d85-8e84-7cd4e02b955b" providerId="ADAL" clId="{9319B245-C622-4125-ACCD-A10D6C6D5027}" dt="2024-08-13T11:45:12.396" v="2" actId="20577"/>
        <pc:sldMkLst>
          <pc:docMk/>
          <pc:sldMk cId="4040158591" sldId="286"/>
        </pc:sldMkLst>
        <pc:spChg chg="mod">
          <ac:chgData name="Muhammad Kashif" userId="4f6e11f6-22b0-4d85-8e84-7cd4e02b955b" providerId="ADAL" clId="{9319B245-C622-4125-ACCD-A10D6C6D5027}" dt="2024-08-13T11:45:12.396" v="2" actId="20577"/>
          <ac:spMkLst>
            <pc:docMk/>
            <pc:sldMk cId="4040158591" sldId="286"/>
            <ac:spMk id="191"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947E8E-8E57-4FF5-9197-D3C02E5A9081}" type="doc">
      <dgm:prSet loTypeId="urn:microsoft.com/office/officeart/2005/8/layout/chart3" loCatId="cycle" qsTypeId="urn:microsoft.com/office/officeart/2005/8/quickstyle/simple1" qsCatId="simple" csTypeId="urn:microsoft.com/office/officeart/2005/8/colors/colorful1" csCatId="colorful" phldr="1"/>
      <dgm:spPr/>
    </dgm:pt>
    <dgm:pt modelId="{C0B180FB-31E4-457D-8899-8F10245D2455}">
      <dgm:prSet phldrT="[Text]"/>
      <dgm:spPr/>
      <dgm:t>
        <a:bodyPr/>
        <a:lstStyle/>
        <a:p>
          <a:r>
            <a:rPr lang="en-US" dirty="0"/>
            <a:t>1- Identify</a:t>
          </a:r>
        </a:p>
      </dgm:t>
    </dgm:pt>
    <dgm:pt modelId="{F38E7B4D-EA97-4409-8A9B-82C2C5A63BE1}" type="parTrans" cxnId="{9D35A72E-8453-4BA4-BD19-02A796EAD501}">
      <dgm:prSet/>
      <dgm:spPr/>
      <dgm:t>
        <a:bodyPr/>
        <a:lstStyle/>
        <a:p>
          <a:endParaRPr lang="en-US"/>
        </a:p>
      </dgm:t>
    </dgm:pt>
    <dgm:pt modelId="{B67E828F-6258-41D5-9517-FCFBE1C42614}" type="sibTrans" cxnId="{9D35A72E-8453-4BA4-BD19-02A796EAD501}">
      <dgm:prSet/>
      <dgm:spPr/>
      <dgm:t>
        <a:bodyPr/>
        <a:lstStyle/>
        <a:p>
          <a:endParaRPr lang="en-US"/>
        </a:p>
      </dgm:t>
    </dgm:pt>
    <dgm:pt modelId="{90EA44EA-6679-459D-A374-C8651F02AA83}">
      <dgm:prSet phldrT="[Text]"/>
      <dgm:spPr/>
      <dgm:t>
        <a:bodyPr/>
        <a:lstStyle/>
        <a:p>
          <a:r>
            <a:rPr lang="en-US" dirty="0"/>
            <a:t>2- Analyze</a:t>
          </a:r>
        </a:p>
      </dgm:t>
    </dgm:pt>
    <dgm:pt modelId="{50BB9F68-7FB5-4605-9556-E587E5FC047D}" type="parTrans" cxnId="{F3458B8B-CA07-4E8F-A4D8-BB0CC8E3CA6E}">
      <dgm:prSet/>
      <dgm:spPr/>
      <dgm:t>
        <a:bodyPr/>
        <a:lstStyle/>
        <a:p>
          <a:endParaRPr lang="en-US"/>
        </a:p>
      </dgm:t>
    </dgm:pt>
    <dgm:pt modelId="{137A8057-0B86-48B5-8C94-5A9C95362A34}" type="sibTrans" cxnId="{F3458B8B-CA07-4E8F-A4D8-BB0CC8E3CA6E}">
      <dgm:prSet/>
      <dgm:spPr/>
      <dgm:t>
        <a:bodyPr/>
        <a:lstStyle/>
        <a:p>
          <a:endParaRPr lang="en-US"/>
        </a:p>
      </dgm:t>
    </dgm:pt>
    <dgm:pt modelId="{C6C6B965-7A26-4AF3-88F4-9950E2C8328E}">
      <dgm:prSet phldrT="[Text]"/>
      <dgm:spPr/>
      <dgm:t>
        <a:bodyPr/>
        <a:lstStyle/>
        <a:p>
          <a:r>
            <a:rPr lang="en-US" dirty="0"/>
            <a:t>3- Evaluate</a:t>
          </a:r>
        </a:p>
      </dgm:t>
    </dgm:pt>
    <dgm:pt modelId="{40B94655-623A-4E3A-8A92-C50999036986}" type="parTrans" cxnId="{4D5403FC-D916-4F53-AE44-BA8A51B48DF6}">
      <dgm:prSet/>
      <dgm:spPr/>
      <dgm:t>
        <a:bodyPr/>
        <a:lstStyle/>
        <a:p>
          <a:endParaRPr lang="en-US"/>
        </a:p>
      </dgm:t>
    </dgm:pt>
    <dgm:pt modelId="{774EB49C-9829-41B7-8739-432F32EC0AE7}" type="sibTrans" cxnId="{4D5403FC-D916-4F53-AE44-BA8A51B48DF6}">
      <dgm:prSet/>
      <dgm:spPr/>
      <dgm:t>
        <a:bodyPr/>
        <a:lstStyle/>
        <a:p>
          <a:endParaRPr lang="en-US"/>
        </a:p>
      </dgm:t>
    </dgm:pt>
    <dgm:pt modelId="{9005BF84-A05C-47AA-9DC9-05E4095712F7}">
      <dgm:prSet phldrT="[Text]"/>
      <dgm:spPr/>
      <dgm:t>
        <a:bodyPr/>
        <a:lstStyle/>
        <a:p>
          <a:r>
            <a:rPr lang="en-US" dirty="0"/>
            <a:t>4- Treat</a:t>
          </a:r>
        </a:p>
      </dgm:t>
    </dgm:pt>
    <dgm:pt modelId="{F2A7ACF7-2B60-4DFC-BFD0-C795BF539F0D}" type="parTrans" cxnId="{3029C218-984C-4730-9C66-67CC44E5C09F}">
      <dgm:prSet/>
      <dgm:spPr/>
      <dgm:t>
        <a:bodyPr/>
        <a:lstStyle/>
        <a:p>
          <a:endParaRPr lang="en-US"/>
        </a:p>
      </dgm:t>
    </dgm:pt>
    <dgm:pt modelId="{52B6531A-5C61-4ACA-A8FF-3C0704C9CF04}" type="sibTrans" cxnId="{3029C218-984C-4730-9C66-67CC44E5C09F}">
      <dgm:prSet/>
      <dgm:spPr/>
      <dgm:t>
        <a:bodyPr/>
        <a:lstStyle/>
        <a:p>
          <a:endParaRPr lang="en-US"/>
        </a:p>
      </dgm:t>
    </dgm:pt>
    <dgm:pt modelId="{ABEEA56F-B146-48C3-92BD-62ABBA6C809E}">
      <dgm:prSet phldrT="[Text]"/>
      <dgm:spPr/>
      <dgm:t>
        <a:bodyPr/>
        <a:lstStyle/>
        <a:p>
          <a:r>
            <a:rPr lang="en-US" dirty="0"/>
            <a:t>5- Monitor</a:t>
          </a:r>
        </a:p>
      </dgm:t>
    </dgm:pt>
    <dgm:pt modelId="{3D337D6D-5961-42C1-99EC-9DC9087B07FD}" type="parTrans" cxnId="{085B53B1-178A-4E26-81FB-C59524C018BD}">
      <dgm:prSet/>
      <dgm:spPr/>
      <dgm:t>
        <a:bodyPr/>
        <a:lstStyle/>
        <a:p>
          <a:endParaRPr lang="en-US"/>
        </a:p>
      </dgm:t>
    </dgm:pt>
    <dgm:pt modelId="{6CCE82DB-792A-4933-BEFB-09AB8367FA84}" type="sibTrans" cxnId="{085B53B1-178A-4E26-81FB-C59524C018BD}">
      <dgm:prSet/>
      <dgm:spPr/>
      <dgm:t>
        <a:bodyPr/>
        <a:lstStyle/>
        <a:p>
          <a:endParaRPr lang="en-US"/>
        </a:p>
      </dgm:t>
    </dgm:pt>
    <dgm:pt modelId="{EAE6AB7B-840E-41B6-AF7F-8A943A09FE07}" type="pres">
      <dgm:prSet presAssocID="{A1947E8E-8E57-4FF5-9197-D3C02E5A9081}" presName="compositeShape" presStyleCnt="0">
        <dgm:presLayoutVars>
          <dgm:chMax val="7"/>
          <dgm:dir/>
          <dgm:resizeHandles val="exact"/>
        </dgm:presLayoutVars>
      </dgm:prSet>
      <dgm:spPr/>
    </dgm:pt>
    <dgm:pt modelId="{E3292D68-AC9C-43C9-B3A6-56C959DDDB25}" type="pres">
      <dgm:prSet presAssocID="{A1947E8E-8E57-4FF5-9197-D3C02E5A9081}" presName="wedge1" presStyleLbl="node1" presStyleIdx="0" presStyleCnt="5"/>
      <dgm:spPr/>
    </dgm:pt>
    <dgm:pt modelId="{AA93C8B6-5728-413F-B73A-364FC5BA3DEF}" type="pres">
      <dgm:prSet presAssocID="{A1947E8E-8E57-4FF5-9197-D3C02E5A9081}" presName="wedge1Tx" presStyleLbl="node1" presStyleIdx="0" presStyleCnt="5">
        <dgm:presLayoutVars>
          <dgm:chMax val="0"/>
          <dgm:chPref val="0"/>
          <dgm:bulletEnabled val="1"/>
        </dgm:presLayoutVars>
      </dgm:prSet>
      <dgm:spPr/>
    </dgm:pt>
    <dgm:pt modelId="{D3104AD3-AAC5-4BA4-A58C-C653890A9AC8}" type="pres">
      <dgm:prSet presAssocID="{A1947E8E-8E57-4FF5-9197-D3C02E5A9081}" presName="wedge2" presStyleLbl="node1" presStyleIdx="1" presStyleCnt="5"/>
      <dgm:spPr/>
    </dgm:pt>
    <dgm:pt modelId="{DF431451-5C4C-407D-B190-0E5D544C0155}" type="pres">
      <dgm:prSet presAssocID="{A1947E8E-8E57-4FF5-9197-D3C02E5A9081}" presName="wedge2Tx" presStyleLbl="node1" presStyleIdx="1" presStyleCnt="5">
        <dgm:presLayoutVars>
          <dgm:chMax val="0"/>
          <dgm:chPref val="0"/>
          <dgm:bulletEnabled val="1"/>
        </dgm:presLayoutVars>
      </dgm:prSet>
      <dgm:spPr/>
    </dgm:pt>
    <dgm:pt modelId="{90D664C7-1AB0-4EE2-8C07-A8792AEDBCF6}" type="pres">
      <dgm:prSet presAssocID="{A1947E8E-8E57-4FF5-9197-D3C02E5A9081}" presName="wedge3" presStyleLbl="node1" presStyleIdx="2" presStyleCnt="5"/>
      <dgm:spPr/>
    </dgm:pt>
    <dgm:pt modelId="{B780E564-9159-413E-8414-A1D40A7A41F3}" type="pres">
      <dgm:prSet presAssocID="{A1947E8E-8E57-4FF5-9197-D3C02E5A9081}" presName="wedge3Tx" presStyleLbl="node1" presStyleIdx="2" presStyleCnt="5">
        <dgm:presLayoutVars>
          <dgm:chMax val="0"/>
          <dgm:chPref val="0"/>
          <dgm:bulletEnabled val="1"/>
        </dgm:presLayoutVars>
      </dgm:prSet>
      <dgm:spPr/>
    </dgm:pt>
    <dgm:pt modelId="{C3DA050F-E146-46C0-BE04-6064032E9F3E}" type="pres">
      <dgm:prSet presAssocID="{A1947E8E-8E57-4FF5-9197-D3C02E5A9081}" presName="wedge4" presStyleLbl="node1" presStyleIdx="3" presStyleCnt="5"/>
      <dgm:spPr/>
    </dgm:pt>
    <dgm:pt modelId="{3DBC6C7C-BA50-4E73-9EB7-A320AEB557C0}" type="pres">
      <dgm:prSet presAssocID="{A1947E8E-8E57-4FF5-9197-D3C02E5A9081}" presName="wedge4Tx" presStyleLbl="node1" presStyleIdx="3" presStyleCnt="5">
        <dgm:presLayoutVars>
          <dgm:chMax val="0"/>
          <dgm:chPref val="0"/>
          <dgm:bulletEnabled val="1"/>
        </dgm:presLayoutVars>
      </dgm:prSet>
      <dgm:spPr/>
    </dgm:pt>
    <dgm:pt modelId="{5747C93D-82AB-47B3-BEC6-3E2D55744EDF}" type="pres">
      <dgm:prSet presAssocID="{A1947E8E-8E57-4FF5-9197-D3C02E5A9081}" presName="wedge5" presStyleLbl="node1" presStyleIdx="4" presStyleCnt="5"/>
      <dgm:spPr/>
    </dgm:pt>
    <dgm:pt modelId="{C53189DB-B4B7-4D67-B0D6-4565B68A84B9}" type="pres">
      <dgm:prSet presAssocID="{A1947E8E-8E57-4FF5-9197-D3C02E5A9081}" presName="wedge5Tx" presStyleLbl="node1" presStyleIdx="4" presStyleCnt="5">
        <dgm:presLayoutVars>
          <dgm:chMax val="0"/>
          <dgm:chPref val="0"/>
          <dgm:bulletEnabled val="1"/>
        </dgm:presLayoutVars>
      </dgm:prSet>
      <dgm:spPr/>
    </dgm:pt>
  </dgm:ptLst>
  <dgm:cxnLst>
    <dgm:cxn modelId="{5B129E02-0561-4989-BC1C-E6A822029CD8}" type="presOf" srcId="{C0B180FB-31E4-457D-8899-8F10245D2455}" destId="{AA93C8B6-5728-413F-B73A-364FC5BA3DEF}" srcOrd="1" destOrd="0" presId="urn:microsoft.com/office/officeart/2005/8/layout/chart3"/>
    <dgm:cxn modelId="{3029C218-984C-4730-9C66-67CC44E5C09F}" srcId="{A1947E8E-8E57-4FF5-9197-D3C02E5A9081}" destId="{9005BF84-A05C-47AA-9DC9-05E4095712F7}" srcOrd="3" destOrd="0" parTransId="{F2A7ACF7-2B60-4DFC-BFD0-C795BF539F0D}" sibTransId="{52B6531A-5C61-4ACA-A8FF-3C0704C9CF04}"/>
    <dgm:cxn modelId="{9D35A72E-8453-4BA4-BD19-02A796EAD501}" srcId="{A1947E8E-8E57-4FF5-9197-D3C02E5A9081}" destId="{C0B180FB-31E4-457D-8899-8F10245D2455}" srcOrd="0" destOrd="0" parTransId="{F38E7B4D-EA97-4409-8A9B-82C2C5A63BE1}" sibTransId="{B67E828F-6258-41D5-9517-FCFBE1C42614}"/>
    <dgm:cxn modelId="{8ED3F732-9482-4863-A0F9-BC3E6DD20FAE}" type="presOf" srcId="{9005BF84-A05C-47AA-9DC9-05E4095712F7}" destId="{C3DA050F-E146-46C0-BE04-6064032E9F3E}" srcOrd="0" destOrd="0" presId="urn:microsoft.com/office/officeart/2005/8/layout/chart3"/>
    <dgm:cxn modelId="{54E2073D-6289-4A2C-864C-7042E9184F2B}" type="presOf" srcId="{C6C6B965-7A26-4AF3-88F4-9950E2C8328E}" destId="{90D664C7-1AB0-4EE2-8C07-A8792AEDBCF6}" srcOrd="0" destOrd="0" presId="urn:microsoft.com/office/officeart/2005/8/layout/chart3"/>
    <dgm:cxn modelId="{64F4F064-7739-44B1-BA77-1B6C57758DF2}" type="presOf" srcId="{90EA44EA-6679-459D-A374-C8651F02AA83}" destId="{DF431451-5C4C-407D-B190-0E5D544C0155}" srcOrd="1" destOrd="0" presId="urn:microsoft.com/office/officeart/2005/8/layout/chart3"/>
    <dgm:cxn modelId="{FAADF24B-DC3F-4639-A09B-745CA7516DE5}" type="presOf" srcId="{ABEEA56F-B146-48C3-92BD-62ABBA6C809E}" destId="{C53189DB-B4B7-4D67-B0D6-4565B68A84B9}" srcOrd="1" destOrd="0" presId="urn:microsoft.com/office/officeart/2005/8/layout/chart3"/>
    <dgm:cxn modelId="{458E9D76-9554-4931-81A9-71C7FCE638BF}" type="presOf" srcId="{A1947E8E-8E57-4FF5-9197-D3C02E5A9081}" destId="{EAE6AB7B-840E-41B6-AF7F-8A943A09FE07}" srcOrd="0" destOrd="0" presId="urn:microsoft.com/office/officeart/2005/8/layout/chart3"/>
    <dgm:cxn modelId="{E07A4777-C210-4B72-80AE-86970718BB2E}" type="presOf" srcId="{90EA44EA-6679-459D-A374-C8651F02AA83}" destId="{D3104AD3-AAC5-4BA4-A58C-C653890A9AC8}" srcOrd="0" destOrd="0" presId="urn:microsoft.com/office/officeart/2005/8/layout/chart3"/>
    <dgm:cxn modelId="{578E8979-4C94-49A1-B7F5-5D55C1024924}" type="presOf" srcId="{9005BF84-A05C-47AA-9DC9-05E4095712F7}" destId="{3DBC6C7C-BA50-4E73-9EB7-A320AEB557C0}" srcOrd="1" destOrd="0" presId="urn:microsoft.com/office/officeart/2005/8/layout/chart3"/>
    <dgm:cxn modelId="{F3458B8B-CA07-4E8F-A4D8-BB0CC8E3CA6E}" srcId="{A1947E8E-8E57-4FF5-9197-D3C02E5A9081}" destId="{90EA44EA-6679-459D-A374-C8651F02AA83}" srcOrd="1" destOrd="0" parTransId="{50BB9F68-7FB5-4605-9556-E587E5FC047D}" sibTransId="{137A8057-0B86-48B5-8C94-5A9C95362A34}"/>
    <dgm:cxn modelId="{4FDA9A97-367D-4374-961D-467F75764809}" type="presOf" srcId="{C6C6B965-7A26-4AF3-88F4-9950E2C8328E}" destId="{B780E564-9159-413E-8414-A1D40A7A41F3}" srcOrd="1" destOrd="0" presId="urn:microsoft.com/office/officeart/2005/8/layout/chart3"/>
    <dgm:cxn modelId="{085B53B1-178A-4E26-81FB-C59524C018BD}" srcId="{A1947E8E-8E57-4FF5-9197-D3C02E5A9081}" destId="{ABEEA56F-B146-48C3-92BD-62ABBA6C809E}" srcOrd="4" destOrd="0" parTransId="{3D337D6D-5961-42C1-99EC-9DC9087B07FD}" sibTransId="{6CCE82DB-792A-4933-BEFB-09AB8367FA84}"/>
    <dgm:cxn modelId="{CDDC9FDA-369C-4A3A-95AC-E320DFAF4F45}" type="presOf" srcId="{ABEEA56F-B146-48C3-92BD-62ABBA6C809E}" destId="{5747C93D-82AB-47B3-BEC6-3E2D55744EDF}" srcOrd="0" destOrd="0" presId="urn:microsoft.com/office/officeart/2005/8/layout/chart3"/>
    <dgm:cxn modelId="{2E56CDF5-B8F9-4656-BD3F-FDFFA2AC054C}" type="presOf" srcId="{C0B180FB-31E4-457D-8899-8F10245D2455}" destId="{E3292D68-AC9C-43C9-B3A6-56C959DDDB25}" srcOrd="0" destOrd="0" presId="urn:microsoft.com/office/officeart/2005/8/layout/chart3"/>
    <dgm:cxn modelId="{4D5403FC-D916-4F53-AE44-BA8A51B48DF6}" srcId="{A1947E8E-8E57-4FF5-9197-D3C02E5A9081}" destId="{C6C6B965-7A26-4AF3-88F4-9950E2C8328E}" srcOrd="2" destOrd="0" parTransId="{40B94655-623A-4E3A-8A92-C50999036986}" sibTransId="{774EB49C-9829-41B7-8739-432F32EC0AE7}"/>
    <dgm:cxn modelId="{283B3C6C-7EEB-4DFA-8EAF-9901FCBE76DC}" type="presParOf" srcId="{EAE6AB7B-840E-41B6-AF7F-8A943A09FE07}" destId="{E3292D68-AC9C-43C9-B3A6-56C959DDDB25}" srcOrd="0" destOrd="0" presId="urn:microsoft.com/office/officeart/2005/8/layout/chart3"/>
    <dgm:cxn modelId="{62C054A1-43DE-4E2A-AD69-536051F468D2}" type="presParOf" srcId="{EAE6AB7B-840E-41B6-AF7F-8A943A09FE07}" destId="{AA93C8B6-5728-413F-B73A-364FC5BA3DEF}" srcOrd="1" destOrd="0" presId="urn:microsoft.com/office/officeart/2005/8/layout/chart3"/>
    <dgm:cxn modelId="{EBFA1356-E1E4-4D5F-9A70-CC3B11EBB189}" type="presParOf" srcId="{EAE6AB7B-840E-41B6-AF7F-8A943A09FE07}" destId="{D3104AD3-AAC5-4BA4-A58C-C653890A9AC8}" srcOrd="2" destOrd="0" presId="urn:microsoft.com/office/officeart/2005/8/layout/chart3"/>
    <dgm:cxn modelId="{9B89C962-B844-4E58-9313-D8F9EEB7DB0B}" type="presParOf" srcId="{EAE6AB7B-840E-41B6-AF7F-8A943A09FE07}" destId="{DF431451-5C4C-407D-B190-0E5D544C0155}" srcOrd="3" destOrd="0" presId="urn:microsoft.com/office/officeart/2005/8/layout/chart3"/>
    <dgm:cxn modelId="{A770D3FC-56D4-409E-9E52-C86553EEEB1E}" type="presParOf" srcId="{EAE6AB7B-840E-41B6-AF7F-8A943A09FE07}" destId="{90D664C7-1AB0-4EE2-8C07-A8792AEDBCF6}" srcOrd="4" destOrd="0" presId="urn:microsoft.com/office/officeart/2005/8/layout/chart3"/>
    <dgm:cxn modelId="{EBC276B7-A39F-43D9-A7D5-E0756DE0EFEB}" type="presParOf" srcId="{EAE6AB7B-840E-41B6-AF7F-8A943A09FE07}" destId="{B780E564-9159-413E-8414-A1D40A7A41F3}" srcOrd="5" destOrd="0" presId="urn:microsoft.com/office/officeart/2005/8/layout/chart3"/>
    <dgm:cxn modelId="{D11934D1-08D6-4AD1-A16B-0C8FA1DA1E52}" type="presParOf" srcId="{EAE6AB7B-840E-41B6-AF7F-8A943A09FE07}" destId="{C3DA050F-E146-46C0-BE04-6064032E9F3E}" srcOrd="6" destOrd="0" presId="urn:microsoft.com/office/officeart/2005/8/layout/chart3"/>
    <dgm:cxn modelId="{169F2843-F9A7-427D-B273-553AB1DA3FA2}" type="presParOf" srcId="{EAE6AB7B-840E-41B6-AF7F-8A943A09FE07}" destId="{3DBC6C7C-BA50-4E73-9EB7-A320AEB557C0}" srcOrd="7" destOrd="0" presId="urn:microsoft.com/office/officeart/2005/8/layout/chart3"/>
    <dgm:cxn modelId="{E5DA2E01-5BF8-43BB-A272-64643380987C}" type="presParOf" srcId="{EAE6AB7B-840E-41B6-AF7F-8A943A09FE07}" destId="{5747C93D-82AB-47B3-BEC6-3E2D55744EDF}" srcOrd="8" destOrd="0" presId="urn:microsoft.com/office/officeart/2005/8/layout/chart3"/>
    <dgm:cxn modelId="{AE7B66CE-9DC3-4071-959B-BF3FBA97E40B}" type="presParOf" srcId="{EAE6AB7B-840E-41B6-AF7F-8A943A09FE07}" destId="{C53189DB-B4B7-4D67-B0D6-4565B68A84B9}" srcOrd="9" destOrd="0" presId="urn:microsoft.com/office/officeart/2005/8/layout/char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292D68-AC9C-43C9-B3A6-56C959DDDB25}">
      <dsp:nvSpPr>
        <dsp:cNvPr id="0" name=""/>
        <dsp:cNvSpPr/>
      </dsp:nvSpPr>
      <dsp:spPr>
        <a:xfrm>
          <a:off x="1077877" y="187164"/>
          <a:ext cx="2631265" cy="2631265"/>
        </a:xfrm>
        <a:prstGeom prst="pie">
          <a:avLst>
            <a:gd name="adj1" fmla="val 16200000"/>
            <a:gd name="adj2" fmla="val 2052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1- Identify</a:t>
          </a:r>
        </a:p>
      </dsp:txBody>
      <dsp:txXfrm>
        <a:off x="2426714" y="580288"/>
        <a:ext cx="892750" cy="610829"/>
      </dsp:txXfrm>
    </dsp:sp>
    <dsp:sp modelId="{D3104AD3-AAC5-4BA4-A58C-C653890A9AC8}">
      <dsp:nvSpPr>
        <dsp:cNvPr id="0" name=""/>
        <dsp:cNvSpPr/>
      </dsp:nvSpPr>
      <dsp:spPr>
        <a:xfrm>
          <a:off x="985783" y="314029"/>
          <a:ext cx="2631265" cy="2631265"/>
        </a:xfrm>
        <a:prstGeom prst="pie">
          <a:avLst>
            <a:gd name="adj1" fmla="val 20520000"/>
            <a:gd name="adj2" fmla="val 324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2- Analyze</a:t>
          </a:r>
        </a:p>
      </dsp:txBody>
      <dsp:txXfrm>
        <a:off x="2705503" y="1504363"/>
        <a:ext cx="783114" cy="660948"/>
      </dsp:txXfrm>
    </dsp:sp>
    <dsp:sp modelId="{90D664C7-1AB0-4EE2-8C07-A8792AEDBCF6}">
      <dsp:nvSpPr>
        <dsp:cNvPr id="0" name=""/>
        <dsp:cNvSpPr/>
      </dsp:nvSpPr>
      <dsp:spPr>
        <a:xfrm>
          <a:off x="985783" y="314029"/>
          <a:ext cx="2631265" cy="2631265"/>
        </a:xfrm>
        <a:prstGeom prst="pie">
          <a:avLst>
            <a:gd name="adj1" fmla="val 3240000"/>
            <a:gd name="adj2" fmla="val 756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3- Evaluate</a:t>
          </a:r>
        </a:p>
      </dsp:txBody>
      <dsp:txXfrm>
        <a:off x="1831547" y="2287478"/>
        <a:ext cx="939737" cy="563842"/>
      </dsp:txXfrm>
    </dsp:sp>
    <dsp:sp modelId="{C3DA050F-E146-46C0-BE04-6064032E9F3E}">
      <dsp:nvSpPr>
        <dsp:cNvPr id="0" name=""/>
        <dsp:cNvSpPr/>
      </dsp:nvSpPr>
      <dsp:spPr>
        <a:xfrm>
          <a:off x="985783" y="314029"/>
          <a:ext cx="2631265" cy="2631265"/>
        </a:xfrm>
        <a:prstGeom prst="pie">
          <a:avLst>
            <a:gd name="adj1" fmla="val 7560000"/>
            <a:gd name="adj2" fmla="val 1188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4- Treat</a:t>
          </a:r>
        </a:p>
      </dsp:txBody>
      <dsp:txXfrm>
        <a:off x="1111081" y="1504363"/>
        <a:ext cx="783114" cy="660948"/>
      </dsp:txXfrm>
    </dsp:sp>
    <dsp:sp modelId="{5747C93D-82AB-47B3-BEC6-3E2D55744EDF}">
      <dsp:nvSpPr>
        <dsp:cNvPr id="0" name=""/>
        <dsp:cNvSpPr/>
      </dsp:nvSpPr>
      <dsp:spPr>
        <a:xfrm>
          <a:off x="985783" y="314029"/>
          <a:ext cx="2631265" cy="2631265"/>
        </a:xfrm>
        <a:prstGeom prst="pie">
          <a:avLst>
            <a:gd name="adj1" fmla="val 11880000"/>
            <a:gd name="adj2" fmla="val 1620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5- Monitor</a:t>
          </a:r>
        </a:p>
      </dsp:txBody>
      <dsp:txXfrm>
        <a:off x="1369509" y="714983"/>
        <a:ext cx="892750" cy="610829"/>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tr-T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9</a:t>
            </a:fld>
            <a:endParaRPr/>
          </a:p>
        </p:txBody>
      </p:sp>
    </p:spTree>
    <p:extLst>
      <p:ext uri="{BB962C8B-B14F-4D97-AF65-F5344CB8AC3E}">
        <p14:creationId xmlns:p14="http://schemas.microsoft.com/office/powerpoint/2010/main" val="3248335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10</a:t>
            </a:fld>
            <a:endParaRPr/>
          </a:p>
        </p:txBody>
      </p:sp>
    </p:spTree>
    <p:extLst>
      <p:ext uri="{BB962C8B-B14F-4D97-AF65-F5344CB8AC3E}">
        <p14:creationId xmlns:p14="http://schemas.microsoft.com/office/powerpoint/2010/main" val="3733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12</a:t>
            </a:fld>
            <a:endParaRPr/>
          </a:p>
        </p:txBody>
      </p:sp>
    </p:spTree>
    <p:extLst>
      <p:ext uri="{BB962C8B-B14F-4D97-AF65-F5344CB8AC3E}">
        <p14:creationId xmlns:p14="http://schemas.microsoft.com/office/powerpoint/2010/main" val="2717540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13</a:t>
            </a:fld>
            <a:endParaRPr/>
          </a:p>
        </p:txBody>
      </p:sp>
    </p:spTree>
    <p:extLst>
      <p:ext uri="{BB962C8B-B14F-4D97-AF65-F5344CB8AC3E}">
        <p14:creationId xmlns:p14="http://schemas.microsoft.com/office/powerpoint/2010/main" val="1022597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14</a:t>
            </a:fld>
            <a:endParaRPr/>
          </a:p>
        </p:txBody>
      </p:sp>
    </p:spTree>
    <p:extLst>
      <p:ext uri="{BB962C8B-B14F-4D97-AF65-F5344CB8AC3E}">
        <p14:creationId xmlns:p14="http://schemas.microsoft.com/office/powerpoint/2010/main" val="2855228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15</a:t>
            </a:fld>
            <a:endParaRPr/>
          </a:p>
        </p:txBody>
      </p:sp>
    </p:spTree>
    <p:extLst>
      <p:ext uri="{BB962C8B-B14F-4D97-AF65-F5344CB8AC3E}">
        <p14:creationId xmlns:p14="http://schemas.microsoft.com/office/powerpoint/2010/main" val="2254335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16</a:t>
            </a:fld>
            <a:endParaRPr/>
          </a:p>
        </p:txBody>
      </p:sp>
    </p:spTree>
    <p:extLst>
      <p:ext uri="{BB962C8B-B14F-4D97-AF65-F5344CB8AC3E}">
        <p14:creationId xmlns:p14="http://schemas.microsoft.com/office/powerpoint/2010/main" val="2042721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17</a:t>
            </a:fld>
            <a:endParaRPr/>
          </a:p>
        </p:txBody>
      </p:sp>
    </p:spTree>
    <p:extLst>
      <p:ext uri="{BB962C8B-B14F-4D97-AF65-F5344CB8AC3E}">
        <p14:creationId xmlns:p14="http://schemas.microsoft.com/office/powerpoint/2010/main" val="4100142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18</a:t>
            </a:fld>
            <a:endParaRPr/>
          </a:p>
        </p:txBody>
      </p:sp>
    </p:spTree>
    <p:extLst>
      <p:ext uri="{BB962C8B-B14F-4D97-AF65-F5344CB8AC3E}">
        <p14:creationId xmlns:p14="http://schemas.microsoft.com/office/powerpoint/2010/main" val="763495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19</a:t>
            </a:fld>
            <a:endParaRPr/>
          </a:p>
        </p:txBody>
      </p:sp>
    </p:spTree>
    <p:extLst>
      <p:ext uri="{BB962C8B-B14F-4D97-AF65-F5344CB8AC3E}">
        <p14:creationId xmlns:p14="http://schemas.microsoft.com/office/powerpoint/2010/main" val="2092378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20</a:t>
            </a:fld>
            <a:endParaRPr/>
          </a:p>
        </p:txBody>
      </p:sp>
    </p:spTree>
    <p:extLst>
      <p:ext uri="{BB962C8B-B14F-4D97-AF65-F5344CB8AC3E}">
        <p14:creationId xmlns:p14="http://schemas.microsoft.com/office/powerpoint/2010/main" val="3505006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21</a:t>
            </a:fld>
            <a:endParaRPr/>
          </a:p>
        </p:txBody>
      </p:sp>
    </p:spTree>
    <p:extLst>
      <p:ext uri="{BB962C8B-B14F-4D97-AF65-F5344CB8AC3E}">
        <p14:creationId xmlns:p14="http://schemas.microsoft.com/office/powerpoint/2010/main" val="3819055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22</a:t>
            </a:fld>
            <a:endParaRPr/>
          </a:p>
        </p:txBody>
      </p:sp>
    </p:spTree>
    <p:extLst>
      <p:ext uri="{BB962C8B-B14F-4D97-AF65-F5344CB8AC3E}">
        <p14:creationId xmlns:p14="http://schemas.microsoft.com/office/powerpoint/2010/main" val="1209278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23</a:t>
            </a:fld>
            <a:endParaRPr/>
          </a:p>
        </p:txBody>
      </p:sp>
    </p:spTree>
    <p:extLst>
      <p:ext uri="{BB962C8B-B14F-4D97-AF65-F5344CB8AC3E}">
        <p14:creationId xmlns:p14="http://schemas.microsoft.com/office/powerpoint/2010/main" val="1150678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24</a:t>
            </a:fld>
            <a:endParaRPr/>
          </a:p>
        </p:txBody>
      </p:sp>
    </p:spTree>
    <p:extLst>
      <p:ext uri="{BB962C8B-B14F-4D97-AF65-F5344CB8AC3E}">
        <p14:creationId xmlns:p14="http://schemas.microsoft.com/office/powerpoint/2010/main" val="3519496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25</a:t>
            </a:fld>
            <a:endParaRPr/>
          </a:p>
        </p:txBody>
      </p:sp>
    </p:spTree>
    <p:extLst>
      <p:ext uri="{BB962C8B-B14F-4D97-AF65-F5344CB8AC3E}">
        <p14:creationId xmlns:p14="http://schemas.microsoft.com/office/powerpoint/2010/main" val="20298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26</a:t>
            </a:fld>
            <a:endParaRPr/>
          </a:p>
        </p:txBody>
      </p:sp>
    </p:spTree>
    <p:extLst>
      <p:ext uri="{BB962C8B-B14F-4D97-AF65-F5344CB8AC3E}">
        <p14:creationId xmlns:p14="http://schemas.microsoft.com/office/powerpoint/2010/main" val="2276444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28</a:t>
            </a:fld>
            <a:endParaRPr/>
          </a:p>
        </p:txBody>
      </p:sp>
    </p:spTree>
    <p:extLst>
      <p:ext uri="{BB962C8B-B14F-4D97-AF65-F5344CB8AC3E}">
        <p14:creationId xmlns:p14="http://schemas.microsoft.com/office/powerpoint/2010/main" val="425888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29</a:t>
            </a:fld>
            <a:endParaRPr/>
          </a:p>
        </p:txBody>
      </p:sp>
    </p:spTree>
    <p:extLst>
      <p:ext uri="{BB962C8B-B14F-4D97-AF65-F5344CB8AC3E}">
        <p14:creationId xmlns:p14="http://schemas.microsoft.com/office/powerpoint/2010/main" val="3817466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30</a:t>
            </a:fld>
            <a:endParaRPr/>
          </a:p>
        </p:txBody>
      </p:sp>
    </p:spTree>
    <p:extLst>
      <p:ext uri="{BB962C8B-B14F-4D97-AF65-F5344CB8AC3E}">
        <p14:creationId xmlns:p14="http://schemas.microsoft.com/office/powerpoint/2010/main" val="4092164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31</a:t>
            </a:fld>
            <a:endParaRPr/>
          </a:p>
        </p:txBody>
      </p:sp>
    </p:spTree>
    <p:extLst>
      <p:ext uri="{BB962C8B-B14F-4D97-AF65-F5344CB8AC3E}">
        <p14:creationId xmlns:p14="http://schemas.microsoft.com/office/powerpoint/2010/main" val="15044189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4" name="Google Shape;744;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5" name="Google Shape;745;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32</a:t>
            </a:fld>
            <a:endParaRPr/>
          </a:p>
        </p:txBody>
      </p:sp>
    </p:spTree>
    <p:extLst>
      <p:ext uri="{BB962C8B-B14F-4D97-AF65-F5344CB8AC3E}">
        <p14:creationId xmlns:p14="http://schemas.microsoft.com/office/powerpoint/2010/main" val="1190464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1"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143000" y="2701528"/>
            <a:ext cx="6858000" cy="1241822"/>
          </a:xfrm>
          <a:prstGeom prst="rect">
            <a:avLst/>
          </a:prstGeom>
          <a:noFill/>
          <a:ln>
            <a:noFill/>
          </a:ln>
        </p:spPr>
        <p:txBody>
          <a:bodyPr spcFirstLastPara="1" wrap="square" lIns="68575" tIns="34275" rIns="68575" bIns="34275"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400"/>
              <a:buNone/>
              <a:defRPr sz="140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8" name="Google Shape;18;p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7" type="blank">
  <p:cSld name="BLANK">
    <p:spTree>
      <p:nvGrpSpPr>
        <p:cNvPr id="1" name="Shape 21"/>
        <p:cNvGrpSpPr/>
        <p:nvPr/>
      </p:nvGrpSpPr>
      <p:grpSpPr>
        <a:xfrm>
          <a:off x="0" y="0"/>
          <a:ext cx="0" cy="0"/>
          <a:chOff x="0" y="0"/>
          <a:chExt cx="0" cy="0"/>
        </a:xfrm>
      </p:grpSpPr>
      <p:sp>
        <p:nvSpPr>
          <p:cNvPr id="22" name="Google Shape;22;p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2" type="obj">
  <p:cSld name="OBJECT">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2" name="Google Shape;32;p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3" type="secHead">
  <p:cSld name="SECTION_HEADER">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6"/>
          <p:cNvSpPr txBox="1">
            <a:spLocks noGrp="1"/>
          </p:cNvSpPr>
          <p:nvPr>
            <p:ph type="body" idx="1"/>
          </p:nvPr>
        </p:nvSpPr>
        <p:spPr>
          <a:xfrm>
            <a:off x="623888" y="3442098"/>
            <a:ext cx="7886700" cy="112514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400"/>
              <a:buNone/>
              <a:defRPr sz="140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8" name="Google Shape;38;p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4" type="twoObj">
  <p:cSld name="TWO_OBJECTS">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7"/>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5" name="Google Shape;45;p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5" type="twoTxTwoObj">
  <p:cSld name="TWO_OBJECTS_WITH_TEXT">
    <p:spTree>
      <p:nvGrpSpPr>
        <p:cNvPr id="1" name="Shape 48"/>
        <p:cNvGrpSpPr/>
        <p:nvPr/>
      </p:nvGrpSpPr>
      <p:grpSpPr>
        <a:xfrm>
          <a:off x="0" y="0"/>
          <a:ext cx="0" cy="0"/>
          <a:chOff x="0" y="0"/>
          <a:chExt cx="0" cy="0"/>
        </a:xfrm>
      </p:grpSpPr>
      <p:sp>
        <p:nvSpPr>
          <p:cNvPr id="49" name="Google Shape;49;p8"/>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8"/>
          <p:cNvSpPr txBox="1">
            <a:spLocks noGrp="1"/>
          </p:cNvSpPr>
          <p:nvPr>
            <p:ph type="body" idx="1"/>
          </p:nvPr>
        </p:nvSpPr>
        <p:spPr>
          <a:xfrm>
            <a:off x="629842" y="1260872"/>
            <a:ext cx="3868340" cy="617934"/>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400"/>
              <a:buNone/>
              <a:defRPr sz="140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1" name="Google Shape;51;p8"/>
          <p:cNvSpPr txBox="1">
            <a:spLocks noGrp="1"/>
          </p:cNvSpPr>
          <p:nvPr>
            <p:ph type="body" idx="2"/>
          </p:nvPr>
        </p:nvSpPr>
        <p:spPr>
          <a:xfrm>
            <a:off x="629842" y="1878806"/>
            <a:ext cx="3868340" cy="2763441"/>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2" name="Google Shape;52;p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400"/>
              <a:buNone/>
              <a:defRPr sz="140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3" name="Google Shape;53;p8"/>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4" name="Google Shape;54;p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
        <p:nvSpPr>
          <p:cNvPr id="57" name="Google Shape;57;p8"/>
          <p:cNvSpPr/>
          <p:nvPr/>
        </p:nvSpPr>
        <p:spPr>
          <a:xfrm>
            <a:off x="6852028" y="4780125"/>
            <a:ext cx="775136" cy="24622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PPT模板下载：www.1ppt.com/moban/     行业PPT模板：www.1ppt.com/hangye/ </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节日PPT模板：www.1ppt.com/jieri/           PPT素材下载：www.1ppt.com/sucai/</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PPT背景图片：www.1ppt.com/beijing/      PPT图表下载：www.1ppt.com/tubiao/      </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优秀PPT下载：www.1ppt.com/xiazai/        PPT教程： www.1ppt.com/powerpoint/      </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Word教程： www.1ppt.com/word/              Excel教程：www.1ppt.com/excel/  </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资料下载：www.1ppt.com/ziliao/                PPT课件下载：www.1ppt.com/kejian/ </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范文下载：www.1ppt.com/fanwen/             试卷下载：www.1ppt.com/shiti/  </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教案下载：www.1ppt.com/jiaoan/        </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字体下载：www.1ppt.com/ziti/</a:t>
            </a:r>
            <a:endParaRPr/>
          </a:p>
          <a:p>
            <a:pPr marL="0" marR="0" lvl="0" indent="0" algn="l" rtl="0">
              <a:lnSpc>
                <a:spcPct val="100000"/>
              </a:lnSpc>
              <a:spcBef>
                <a:spcPts val="0"/>
              </a:spcBef>
              <a:spcAft>
                <a:spcPts val="0"/>
              </a:spcAft>
              <a:buClr>
                <a:srgbClr val="FFFFFF"/>
              </a:buClr>
              <a:buSzPts val="100"/>
              <a:buFont typeface="Century Gothic"/>
              <a:buNone/>
            </a:pPr>
            <a:r>
              <a:rPr lang="tr-TR" sz="100" b="0" i="0" u="none" strike="noStrike" cap="none">
                <a:solidFill>
                  <a:srgbClr val="FFFFFF"/>
                </a:solidFill>
                <a:latin typeface="Century Gothic"/>
                <a:ea typeface="Century Gothic"/>
                <a:cs typeface="Century Gothic"/>
                <a:sym typeface="Century Gothic"/>
              </a:rPr>
              <a:t> </a:t>
            </a:r>
            <a:endParaRPr sz="100" b="0" i="0" u="none" strike="noStrike" cap="none">
              <a:solidFill>
                <a:srgbClr val="FFFFFF"/>
              </a:solidFill>
              <a:latin typeface="Century Gothic"/>
              <a:ea typeface="Century Gothic"/>
              <a:cs typeface="Century Gothic"/>
              <a:sym typeface="Century Gothic"/>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6" type="titleOnly">
  <p:cSld name="TITLE_ONLY">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8" type="objTx">
  <p:cSld name="OBJECT_WITH_CAPTION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6" name="Google Shape;66;p10"/>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100"/>
              <a:buNone/>
              <a:defRPr sz="110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800"/>
              <a:buNone/>
              <a:defRPr sz="800"/>
            </a:lvl4pPr>
            <a:lvl5pPr marL="2286000" lvl="4" indent="-228600" algn="l">
              <a:lnSpc>
                <a:spcPct val="90000"/>
              </a:lnSpc>
              <a:spcBef>
                <a:spcPts val="375"/>
              </a:spcBef>
              <a:spcAft>
                <a:spcPts val="0"/>
              </a:spcAft>
              <a:buClr>
                <a:schemeClr val="dk1"/>
              </a:buClr>
              <a:buSzPts val="800"/>
              <a:buNone/>
              <a:defRPr sz="800"/>
            </a:lvl5pPr>
            <a:lvl6pPr marL="2743200" lvl="5" indent="-228600" algn="l">
              <a:lnSpc>
                <a:spcPct val="90000"/>
              </a:lnSpc>
              <a:spcBef>
                <a:spcPts val="375"/>
              </a:spcBef>
              <a:spcAft>
                <a:spcPts val="0"/>
              </a:spcAft>
              <a:buClr>
                <a:schemeClr val="dk1"/>
              </a:buClr>
              <a:buSzPts val="800"/>
              <a:buNone/>
              <a:defRPr sz="800"/>
            </a:lvl6pPr>
            <a:lvl7pPr marL="3200400" lvl="6" indent="-228600" algn="l">
              <a:lnSpc>
                <a:spcPct val="90000"/>
              </a:lnSpc>
              <a:spcBef>
                <a:spcPts val="375"/>
              </a:spcBef>
              <a:spcAft>
                <a:spcPts val="0"/>
              </a:spcAft>
              <a:buClr>
                <a:schemeClr val="dk1"/>
              </a:buClr>
              <a:buSzPts val="800"/>
              <a:buNone/>
              <a:defRPr sz="800"/>
            </a:lvl7pPr>
            <a:lvl8pPr marL="3657600" lvl="7" indent="-228600" algn="l">
              <a:lnSpc>
                <a:spcPct val="90000"/>
              </a:lnSpc>
              <a:spcBef>
                <a:spcPts val="375"/>
              </a:spcBef>
              <a:spcAft>
                <a:spcPts val="0"/>
              </a:spcAft>
              <a:buClr>
                <a:schemeClr val="dk1"/>
              </a:buClr>
              <a:buSzPts val="800"/>
              <a:buNone/>
              <a:defRPr sz="800"/>
            </a:lvl8pPr>
            <a:lvl9pPr marL="4114800" lvl="8" indent="-228600" algn="l">
              <a:lnSpc>
                <a:spcPct val="90000"/>
              </a:lnSpc>
              <a:spcBef>
                <a:spcPts val="375"/>
              </a:spcBef>
              <a:spcAft>
                <a:spcPts val="0"/>
              </a:spcAft>
              <a:buClr>
                <a:schemeClr val="dk1"/>
              </a:buClr>
              <a:buSzPts val="800"/>
              <a:buNone/>
              <a:defRPr sz="800"/>
            </a:lvl9pPr>
          </a:lstStyle>
          <a:p>
            <a:endParaRPr/>
          </a:p>
        </p:txBody>
      </p:sp>
      <p:sp>
        <p:nvSpPr>
          <p:cNvPr id="67" name="Google Shape;67;p1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9" type="picTx">
  <p:cSld name="PICTURE_WITH_CAPTION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a:spLocks noGrp="1"/>
          </p:cNvSpPr>
          <p:nvPr>
            <p:ph type="pic" idx="2"/>
          </p:nvPr>
        </p:nvSpPr>
        <p:spPr>
          <a:xfrm>
            <a:off x="3887391" y="740569"/>
            <a:ext cx="4629150" cy="3655219"/>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entury Gothic"/>
                <a:ea typeface="Century Gothic"/>
                <a:cs typeface="Century Gothic"/>
                <a:sym typeface="Century Gothic"/>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entury Gothic"/>
                <a:ea typeface="Century Gothic"/>
                <a:cs typeface="Century Gothic"/>
                <a:sym typeface="Century Gothic"/>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73" name="Google Shape;73;p11"/>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100"/>
              <a:buNone/>
              <a:defRPr sz="110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800"/>
              <a:buNone/>
              <a:defRPr sz="800"/>
            </a:lvl4pPr>
            <a:lvl5pPr marL="2286000" lvl="4" indent="-228600" algn="l">
              <a:lnSpc>
                <a:spcPct val="90000"/>
              </a:lnSpc>
              <a:spcBef>
                <a:spcPts val="375"/>
              </a:spcBef>
              <a:spcAft>
                <a:spcPts val="0"/>
              </a:spcAft>
              <a:buClr>
                <a:schemeClr val="dk1"/>
              </a:buClr>
              <a:buSzPts val="800"/>
              <a:buNone/>
              <a:defRPr sz="800"/>
            </a:lvl5pPr>
            <a:lvl6pPr marL="2743200" lvl="5" indent="-228600" algn="l">
              <a:lnSpc>
                <a:spcPct val="90000"/>
              </a:lnSpc>
              <a:spcBef>
                <a:spcPts val="375"/>
              </a:spcBef>
              <a:spcAft>
                <a:spcPts val="0"/>
              </a:spcAft>
              <a:buClr>
                <a:schemeClr val="dk1"/>
              </a:buClr>
              <a:buSzPts val="800"/>
              <a:buNone/>
              <a:defRPr sz="800"/>
            </a:lvl6pPr>
            <a:lvl7pPr marL="3200400" lvl="6" indent="-228600" algn="l">
              <a:lnSpc>
                <a:spcPct val="90000"/>
              </a:lnSpc>
              <a:spcBef>
                <a:spcPts val="375"/>
              </a:spcBef>
              <a:spcAft>
                <a:spcPts val="0"/>
              </a:spcAft>
              <a:buClr>
                <a:schemeClr val="dk1"/>
              </a:buClr>
              <a:buSzPts val="800"/>
              <a:buNone/>
              <a:defRPr sz="800"/>
            </a:lvl7pPr>
            <a:lvl8pPr marL="3657600" lvl="7" indent="-228600" algn="l">
              <a:lnSpc>
                <a:spcPct val="90000"/>
              </a:lnSpc>
              <a:spcBef>
                <a:spcPts val="375"/>
              </a:spcBef>
              <a:spcAft>
                <a:spcPts val="0"/>
              </a:spcAft>
              <a:buClr>
                <a:schemeClr val="dk1"/>
              </a:buClr>
              <a:buSzPts val="800"/>
              <a:buNone/>
              <a:defRPr sz="800"/>
            </a:lvl8pPr>
            <a:lvl9pPr marL="4114800" lvl="8" indent="-228600" algn="l">
              <a:lnSpc>
                <a:spcPct val="90000"/>
              </a:lnSpc>
              <a:spcBef>
                <a:spcPts val="375"/>
              </a:spcBef>
              <a:spcAft>
                <a:spcPts val="0"/>
              </a:spcAft>
              <a:buClr>
                <a:schemeClr val="dk1"/>
              </a:buClr>
              <a:buSzPts val="800"/>
              <a:buNone/>
              <a:defRPr sz="800"/>
            </a:lvl9pPr>
          </a:lstStyle>
          <a:p>
            <a:endParaRPr/>
          </a:p>
        </p:txBody>
      </p:sp>
      <p:sp>
        <p:nvSpPr>
          <p:cNvPr id="74" name="Google Shape;74;p1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10" type="vertTx">
  <p:cSld name="VERTICAL_TEXT">
    <p:spTree>
      <p:nvGrpSpPr>
        <p:cNvPr id="1" name="Shape 77"/>
        <p:cNvGrpSpPr/>
        <p:nvPr/>
      </p:nvGrpSpPr>
      <p:grpSpPr>
        <a:xfrm>
          <a:off x="0" y="0"/>
          <a:ext cx="0" cy="0"/>
          <a:chOff x="0" y="0"/>
          <a:chExt cx="0" cy="0"/>
        </a:xfrm>
      </p:grpSpPr>
      <p:sp>
        <p:nvSpPr>
          <p:cNvPr id="78" name="Google Shape;78;p1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0" name="Google Shape;80;p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11" type="vertTitleAndTx">
  <p:cSld name="VERTICAL_TITLE_AND_VERTICAL_TEXT">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rot="5400000">
            <a:off x="5350073" y="1467446"/>
            <a:ext cx="4358879" cy="1971675"/>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3"/>
          <p:cNvSpPr txBox="1">
            <a:spLocks noGrp="1"/>
          </p:cNvSpPr>
          <p:nvPr>
            <p:ph type="body" idx="1"/>
          </p:nvPr>
        </p:nvSpPr>
        <p:spPr>
          <a:xfrm rot="5400000">
            <a:off x="1349573" y="-447079"/>
            <a:ext cx="4358879" cy="5800725"/>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6" name="Google Shape;86;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Century Gothic"/>
              <a:buNone/>
              <a:defRPr sz="33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375"/>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2" name="Google Shape;12;p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4" name="Google Shape;14;p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entury Gothic"/>
                <a:ea typeface="Century Gothic"/>
                <a:cs typeface="Century Gothic"/>
                <a:sym typeface="Century Gothic"/>
              </a:defRPr>
            </a:lvl1pPr>
            <a:lvl2pPr marL="0" marR="0" lvl="1" indent="0" algn="r" rtl="0">
              <a:spcBef>
                <a:spcPts val="0"/>
              </a:spcBef>
              <a:buNone/>
              <a:defRPr sz="900" b="0" i="0" u="none" strike="noStrike" cap="none">
                <a:solidFill>
                  <a:srgbClr val="888888"/>
                </a:solidFill>
                <a:latin typeface="Century Gothic"/>
                <a:ea typeface="Century Gothic"/>
                <a:cs typeface="Century Gothic"/>
                <a:sym typeface="Century Gothic"/>
              </a:defRPr>
            </a:lvl2pPr>
            <a:lvl3pPr marL="0" marR="0" lvl="2" indent="0" algn="r" rtl="0">
              <a:spcBef>
                <a:spcPts val="0"/>
              </a:spcBef>
              <a:buNone/>
              <a:defRPr sz="900" b="0" i="0" u="none" strike="noStrike" cap="none">
                <a:solidFill>
                  <a:srgbClr val="888888"/>
                </a:solidFill>
                <a:latin typeface="Century Gothic"/>
                <a:ea typeface="Century Gothic"/>
                <a:cs typeface="Century Gothic"/>
                <a:sym typeface="Century Gothic"/>
              </a:defRPr>
            </a:lvl3pPr>
            <a:lvl4pPr marL="0" marR="0" lvl="3" indent="0" algn="r" rtl="0">
              <a:spcBef>
                <a:spcPts val="0"/>
              </a:spcBef>
              <a:buNone/>
              <a:defRPr sz="900" b="0" i="0" u="none" strike="noStrike" cap="none">
                <a:solidFill>
                  <a:srgbClr val="888888"/>
                </a:solidFill>
                <a:latin typeface="Century Gothic"/>
                <a:ea typeface="Century Gothic"/>
                <a:cs typeface="Century Gothic"/>
                <a:sym typeface="Century Gothic"/>
              </a:defRPr>
            </a:lvl4pPr>
            <a:lvl5pPr marL="0" marR="0" lvl="4" indent="0" algn="r" rtl="0">
              <a:spcBef>
                <a:spcPts val="0"/>
              </a:spcBef>
              <a:buNone/>
              <a:defRPr sz="900" b="0" i="0" u="none" strike="noStrike" cap="none">
                <a:solidFill>
                  <a:srgbClr val="888888"/>
                </a:solidFill>
                <a:latin typeface="Century Gothic"/>
                <a:ea typeface="Century Gothic"/>
                <a:cs typeface="Century Gothic"/>
                <a:sym typeface="Century Gothic"/>
              </a:defRPr>
            </a:lvl5pPr>
            <a:lvl6pPr marL="0" marR="0" lvl="5" indent="0" algn="r" rtl="0">
              <a:spcBef>
                <a:spcPts val="0"/>
              </a:spcBef>
              <a:buNone/>
              <a:defRPr sz="900" b="0" i="0" u="none" strike="noStrike" cap="none">
                <a:solidFill>
                  <a:srgbClr val="888888"/>
                </a:solidFill>
                <a:latin typeface="Century Gothic"/>
                <a:ea typeface="Century Gothic"/>
                <a:cs typeface="Century Gothic"/>
                <a:sym typeface="Century Gothic"/>
              </a:defRPr>
            </a:lvl6pPr>
            <a:lvl7pPr marL="0" marR="0" lvl="6" indent="0" algn="r" rtl="0">
              <a:spcBef>
                <a:spcPts val="0"/>
              </a:spcBef>
              <a:buNone/>
              <a:defRPr sz="900" b="0" i="0" u="none" strike="noStrike" cap="none">
                <a:solidFill>
                  <a:srgbClr val="888888"/>
                </a:solidFill>
                <a:latin typeface="Century Gothic"/>
                <a:ea typeface="Century Gothic"/>
                <a:cs typeface="Century Gothic"/>
                <a:sym typeface="Century Gothic"/>
              </a:defRPr>
            </a:lvl7pPr>
            <a:lvl8pPr marL="0" marR="0" lvl="7" indent="0" algn="r" rtl="0">
              <a:spcBef>
                <a:spcPts val="0"/>
              </a:spcBef>
              <a:buNone/>
              <a:defRPr sz="900" b="0" i="0" u="none" strike="noStrike" cap="none">
                <a:solidFill>
                  <a:srgbClr val="888888"/>
                </a:solidFill>
                <a:latin typeface="Century Gothic"/>
                <a:ea typeface="Century Gothic"/>
                <a:cs typeface="Century Gothic"/>
                <a:sym typeface="Century Gothic"/>
              </a:defRPr>
            </a:lvl8pPr>
            <a:lvl9pPr marL="0" marR="0" lvl="8" indent="0" algn="r" rtl="0">
              <a:spcBef>
                <a:spcPts val="0"/>
              </a:spcBef>
              <a:buNone/>
              <a:defRPr sz="9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6.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txBox="1"/>
          <p:nvPr/>
        </p:nvSpPr>
        <p:spPr>
          <a:xfrm>
            <a:off x="1764690" y="415433"/>
            <a:ext cx="1681994" cy="900247"/>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tr-TR" sz="5400" b="0" i="0" u="none" strike="noStrike" cap="none" dirty="0">
                <a:solidFill>
                  <a:srgbClr val="C00000"/>
                </a:solidFill>
                <a:latin typeface="Century Gothic"/>
                <a:ea typeface="Century Gothic"/>
                <a:cs typeface="Century Gothic"/>
                <a:sym typeface="Century Gothic"/>
              </a:rPr>
              <a:t>202</a:t>
            </a:r>
            <a:r>
              <a:rPr lang="en-US" sz="5400" b="0" i="0" u="none" strike="noStrike" cap="none" dirty="0">
                <a:solidFill>
                  <a:srgbClr val="C00000"/>
                </a:solidFill>
                <a:latin typeface="Century Gothic"/>
                <a:ea typeface="Century Gothic"/>
                <a:cs typeface="Century Gothic"/>
                <a:sym typeface="Century Gothic"/>
              </a:rPr>
              <a:t>2</a:t>
            </a:r>
            <a:endParaRPr sz="5400" b="0" i="0" u="none" strike="noStrike" cap="none" dirty="0">
              <a:solidFill>
                <a:srgbClr val="C00000"/>
              </a:solidFill>
              <a:latin typeface="Century Gothic"/>
              <a:ea typeface="Century Gothic"/>
              <a:cs typeface="Century Gothic"/>
              <a:sym typeface="Century Gothic"/>
            </a:endParaRPr>
          </a:p>
        </p:txBody>
      </p:sp>
      <p:sp>
        <p:nvSpPr>
          <p:cNvPr id="95" name="Google Shape;95;p14"/>
          <p:cNvSpPr/>
          <p:nvPr/>
        </p:nvSpPr>
        <p:spPr>
          <a:xfrm rot="10800000" flipH="1">
            <a:off x="1218332" y="2571751"/>
            <a:ext cx="311624" cy="311624"/>
          </a:xfrm>
          <a:prstGeom prst="ellipse">
            <a:avLst/>
          </a:prstGeom>
          <a:solidFill>
            <a:schemeClr val="tx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entury Gothic"/>
              <a:ea typeface="Century Gothic"/>
              <a:cs typeface="Century Gothic"/>
              <a:sym typeface="Century Gothic"/>
            </a:endParaRPr>
          </a:p>
        </p:txBody>
      </p:sp>
      <p:sp>
        <p:nvSpPr>
          <p:cNvPr id="96" name="Google Shape;96;p14"/>
          <p:cNvSpPr/>
          <p:nvPr/>
        </p:nvSpPr>
        <p:spPr>
          <a:xfrm rot="10800000" flipH="1">
            <a:off x="7944520" y="4415168"/>
            <a:ext cx="641417" cy="641417"/>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entury Gothic"/>
              <a:ea typeface="Century Gothic"/>
              <a:cs typeface="Century Gothic"/>
              <a:sym typeface="Century Gothic"/>
            </a:endParaRPr>
          </a:p>
        </p:txBody>
      </p:sp>
      <p:sp>
        <p:nvSpPr>
          <p:cNvPr id="97" name="Google Shape;97;p14"/>
          <p:cNvSpPr/>
          <p:nvPr/>
        </p:nvSpPr>
        <p:spPr>
          <a:xfrm rot="10800000" flipH="1">
            <a:off x="777309" y="-452250"/>
            <a:ext cx="1070042" cy="1070042"/>
          </a:xfrm>
          <a:prstGeom prst="ellipse">
            <a:avLst/>
          </a:prstGeom>
          <a:solidFill>
            <a:schemeClr val="tx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entury Gothic"/>
              <a:ea typeface="Century Gothic"/>
              <a:cs typeface="Century Gothic"/>
              <a:sym typeface="Century Gothic"/>
            </a:endParaRPr>
          </a:p>
        </p:txBody>
      </p:sp>
      <p:sp>
        <p:nvSpPr>
          <p:cNvPr id="98" name="Google Shape;98;p14"/>
          <p:cNvSpPr txBox="1"/>
          <p:nvPr/>
        </p:nvSpPr>
        <p:spPr>
          <a:xfrm>
            <a:off x="1847351" y="1351858"/>
            <a:ext cx="5921270" cy="1610407"/>
          </a:xfrm>
          <a:prstGeom prst="rect">
            <a:avLst/>
          </a:prstGeom>
          <a:noFill/>
          <a:ln>
            <a:noFill/>
          </a:ln>
        </p:spPr>
        <p:txBody>
          <a:bodyPr spcFirstLastPara="1" wrap="square" lIns="68575" tIns="34275" rIns="68575" bIns="34275" anchor="t" anchorCtr="0">
            <a:noAutofit/>
          </a:bodyPr>
          <a:lstStyle/>
          <a:p>
            <a:pPr>
              <a:defRPr/>
            </a:pPr>
            <a:r>
              <a:rPr lang="en-US" sz="3600" dirty="0">
                <a:latin typeface="Calibri" panose="020F0502020204030204"/>
                <a:ea typeface="MS PGothic" panose="020B0600070205080204" pitchFamily="34" charset="-128"/>
              </a:rPr>
              <a:t>Business Continuity Management &amp; Internal Audit  </a:t>
            </a:r>
          </a:p>
        </p:txBody>
      </p:sp>
      <p:sp>
        <p:nvSpPr>
          <p:cNvPr id="99" name="Google Shape;99;p14"/>
          <p:cNvSpPr/>
          <p:nvPr/>
        </p:nvSpPr>
        <p:spPr>
          <a:xfrm rot="10800000" flipH="1">
            <a:off x="5912455" y="3449033"/>
            <a:ext cx="227088" cy="227088"/>
          </a:xfrm>
          <a:prstGeom prst="ellipse">
            <a:avLst/>
          </a:prstGeom>
          <a:solidFill>
            <a:schemeClr val="tx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01" name="Google Shape;101;p14"/>
          <p:cNvGrpSpPr/>
          <p:nvPr/>
        </p:nvGrpSpPr>
        <p:grpSpPr>
          <a:xfrm>
            <a:off x="-949778" y="3057525"/>
            <a:ext cx="3124200" cy="3124200"/>
            <a:chOff x="-1266371" y="4076700"/>
            <a:chExt cx="4165600" cy="4165600"/>
          </a:xfrm>
        </p:grpSpPr>
        <p:sp>
          <p:nvSpPr>
            <p:cNvPr id="102" name="Google Shape;102;p14"/>
            <p:cNvSpPr/>
            <p:nvPr/>
          </p:nvSpPr>
          <p:spPr>
            <a:xfrm>
              <a:off x="-1025071" y="4318000"/>
              <a:ext cx="3683000" cy="3683000"/>
            </a:xfrm>
            <a:prstGeom prst="ellipse">
              <a:avLst/>
            </a:prstGeom>
            <a:solidFill>
              <a:schemeClr val="bg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03" name="Google Shape;103;p14"/>
            <p:cNvGrpSpPr/>
            <p:nvPr/>
          </p:nvGrpSpPr>
          <p:grpSpPr>
            <a:xfrm>
              <a:off x="-1266371" y="4076700"/>
              <a:ext cx="4165600" cy="4165600"/>
              <a:chOff x="-1266371" y="4076700"/>
              <a:chExt cx="4165600" cy="4165600"/>
            </a:xfrm>
          </p:grpSpPr>
          <p:sp>
            <p:nvSpPr>
              <p:cNvPr id="104" name="Google Shape;104;p14"/>
              <p:cNvSpPr/>
              <p:nvPr/>
            </p:nvSpPr>
            <p:spPr>
              <a:xfrm>
                <a:off x="2697616" y="5348316"/>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05" name="Google Shape;105;p14"/>
              <p:cNvSpPr/>
              <p:nvPr/>
            </p:nvSpPr>
            <p:spPr>
              <a:xfrm>
                <a:off x="-1266371" y="4076700"/>
                <a:ext cx="4165600" cy="4165600"/>
              </a:xfrm>
              <a:prstGeom prst="ellipse">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06" name="Google Shape;106;p14"/>
              <p:cNvSpPr/>
              <p:nvPr/>
            </p:nvSpPr>
            <p:spPr>
              <a:xfrm>
                <a:off x="-920228" y="734608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grpSp>
        <p:nvGrpSpPr>
          <p:cNvPr id="107" name="Google Shape;107;p14"/>
          <p:cNvGrpSpPr/>
          <p:nvPr/>
        </p:nvGrpSpPr>
        <p:grpSpPr>
          <a:xfrm>
            <a:off x="6843032" y="-1530568"/>
            <a:ext cx="4097111" cy="4162338"/>
            <a:chOff x="9124043" y="-2040757"/>
            <a:chExt cx="5462814" cy="5549784"/>
          </a:xfrm>
        </p:grpSpPr>
        <p:sp>
          <p:nvSpPr>
            <p:cNvPr id="108" name="Google Shape;108;p14"/>
            <p:cNvSpPr/>
            <p:nvPr/>
          </p:nvSpPr>
          <p:spPr>
            <a:xfrm>
              <a:off x="9471164" y="-1684282"/>
              <a:ext cx="4768572" cy="4768572"/>
            </a:xfrm>
            <a:prstGeom prst="ellipse">
              <a:avLst/>
            </a:prstGeom>
            <a:solidFill>
              <a:schemeClr val="bg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09" name="Google Shape;109;p14"/>
            <p:cNvGrpSpPr/>
            <p:nvPr/>
          </p:nvGrpSpPr>
          <p:grpSpPr>
            <a:xfrm>
              <a:off x="9124043" y="-2040757"/>
              <a:ext cx="5462814" cy="5549784"/>
              <a:chOff x="9124043" y="-2040757"/>
              <a:chExt cx="5462814" cy="5549784"/>
            </a:xfrm>
          </p:grpSpPr>
          <p:sp>
            <p:nvSpPr>
              <p:cNvPr id="110" name="Google Shape;110;p14"/>
              <p:cNvSpPr/>
              <p:nvPr/>
            </p:nvSpPr>
            <p:spPr>
              <a:xfrm>
                <a:off x="11447915" y="334710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11" name="Google Shape;111;p14"/>
              <p:cNvSpPr/>
              <p:nvPr/>
            </p:nvSpPr>
            <p:spPr>
              <a:xfrm>
                <a:off x="9124043" y="-2040757"/>
                <a:ext cx="5462814" cy="5462814"/>
              </a:xfrm>
              <a:prstGeom prst="ellipse">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12" name="Google Shape;112;p14"/>
              <p:cNvSpPr/>
              <p:nvPr/>
            </p:nvSpPr>
            <p:spPr>
              <a:xfrm>
                <a:off x="12552815" y="-2009573"/>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grpSp>
        <p:nvGrpSpPr>
          <p:cNvPr id="113" name="Google Shape;113;p14"/>
          <p:cNvGrpSpPr/>
          <p:nvPr/>
        </p:nvGrpSpPr>
        <p:grpSpPr>
          <a:xfrm>
            <a:off x="1863246" y="1314324"/>
            <a:ext cx="4896365" cy="34289"/>
            <a:chOff x="5029200" y="2769580"/>
            <a:chExt cx="6528487" cy="45719"/>
          </a:xfrm>
        </p:grpSpPr>
        <p:sp>
          <p:nvSpPr>
            <p:cNvPr id="114" name="Google Shape;114;p14"/>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15" name="Google Shape;115;p14"/>
            <p:cNvCxnSpPr/>
            <p:nvPr/>
          </p:nvCxnSpPr>
          <p:spPr>
            <a:xfrm>
              <a:off x="5711825" y="2792439"/>
              <a:ext cx="5845862" cy="0"/>
            </a:xfrm>
            <a:prstGeom prst="straightConnector1">
              <a:avLst/>
            </a:prstGeom>
            <a:noFill/>
            <a:ln w="9525" cap="flat" cmpd="sng">
              <a:solidFill>
                <a:srgbClr val="C00000"/>
              </a:solidFill>
              <a:prstDash val="solid"/>
              <a:miter lim="800000"/>
              <a:headEnd type="none" w="sm" len="sm"/>
              <a:tailEnd type="none" w="sm" len="sm"/>
            </a:ln>
          </p:spPr>
        </p:cxnSp>
      </p:grpSp>
      <p:sp>
        <p:nvSpPr>
          <p:cNvPr id="116" name="Google Shape;116;p14"/>
          <p:cNvSpPr/>
          <p:nvPr/>
        </p:nvSpPr>
        <p:spPr>
          <a:xfrm rot="10800000" flipH="1">
            <a:off x="4682292" y="1098956"/>
            <a:ext cx="122126" cy="122126"/>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17" name="Google Shape;117;p14"/>
          <p:cNvSpPr txBox="1"/>
          <p:nvPr/>
        </p:nvSpPr>
        <p:spPr>
          <a:xfrm>
            <a:off x="1837919" y="2537389"/>
            <a:ext cx="6055178" cy="515363"/>
          </a:xfrm>
          <a:prstGeom prst="rect">
            <a:avLst/>
          </a:prstGeom>
          <a:noFill/>
          <a:ln>
            <a:noFill/>
          </a:ln>
        </p:spPr>
        <p:txBody>
          <a:bodyPr spcFirstLastPara="1" wrap="square" lIns="68575" tIns="34275" rIns="68575" bIns="34275" anchor="t" anchorCtr="0">
            <a:noAutofit/>
          </a:bodyPr>
          <a:lstStyle/>
          <a:p>
            <a:pPr>
              <a:defRPr/>
            </a:pPr>
            <a:r>
              <a:rPr lang="en-US" sz="2400" dirty="0">
                <a:latin typeface="Calibri" panose="020F0502020204030204"/>
                <a:ea typeface="MS PGothic" panose="020B0600070205080204" pitchFamily="34" charset="-128"/>
              </a:rPr>
              <a:t>As per The IIA Global Technology Audit Guide</a:t>
            </a:r>
          </a:p>
        </p:txBody>
      </p:sp>
      <p:sp>
        <p:nvSpPr>
          <p:cNvPr id="118" name="Google Shape;118;p14"/>
          <p:cNvSpPr txBox="1"/>
          <p:nvPr/>
        </p:nvSpPr>
        <p:spPr>
          <a:xfrm>
            <a:off x="2460445" y="4619625"/>
            <a:ext cx="4902653" cy="253916"/>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tr-TR" sz="1200" dirty="0">
                <a:solidFill>
                  <a:srgbClr val="3F3F3F"/>
                </a:solidFill>
                <a:latin typeface="Century Gothic"/>
                <a:ea typeface="Century Gothic"/>
                <a:cs typeface="Century Gothic"/>
                <a:sym typeface="Century Gothic"/>
              </a:rPr>
              <a:t>www.</a:t>
            </a:r>
            <a:r>
              <a:rPr lang="en-US" sz="1200" dirty="0">
                <a:solidFill>
                  <a:srgbClr val="3F3F3F"/>
                </a:solidFill>
                <a:latin typeface="Century Gothic"/>
                <a:ea typeface="Century Gothic"/>
                <a:cs typeface="Century Gothic"/>
                <a:sym typeface="Century Gothic"/>
              </a:rPr>
              <a:t>ecovisalsabti.com</a:t>
            </a:r>
            <a:endParaRPr sz="1200" dirty="0">
              <a:solidFill>
                <a:srgbClr val="3F3F3F"/>
              </a:solidFill>
              <a:latin typeface="Century Gothic"/>
              <a:ea typeface="Century Gothic"/>
              <a:cs typeface="Century Gothic"/>
              <a:sym typeface="Century Gothic"/>
            </a:endParaRPr>
          </a:p>
        </p:txBody>
      </p:sp>
      <p:pic>
        <p:nvPicPr>
          <p:cNvPr id="27" name="Picture 26" descr="A picture containing text, clipart&#10;&#10;Description automatically generated">
            <a:extLst>
              <a:ext uri="{FF2B5EF4-FFF2-40B4-BE49-F238E27FC236}">
                <a16:creationId xmlns:a16="http://schemas.microsoft.com/office/drawing/2014/main" id="{3172ECFB-719E-86FB-762B-D789D9552D5C}"/>
              </a:ext>
            </a:extLst>
          </p:cNvPr>
          <p:cNvPicPr>
            <a:picLocks noChangeAspect="1"/>
          </p:cNvPicPr>
          <p:nvPr/>
        </p:nvPicPr>
        <p:blipFill>
          <a:blip r:embed="rId3"/>
          <a:stretch>
            <a:fillRect/>
          </a:stretch>
        </p:blipFill>
        <p:spPr>
          <a:xfrm>
            <a:off x="2375215" y="3788238"/>
            <a:ext cx="2118786" cy="6888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4000" fill="hold"/>
                                        <p:tgtEl>
                                          <p:spTgt spid="101"/>
                                        </p:tgtEl>
                                        <p:attrNameLst>
                                          <p:attrName>r</p:attrName>
                                        </p:attrNameLst>
                                      </p:cBhvr>
                                    </p:animRot>
                                  </p:childTnLst>
                                </p:cTn>
                              </p:par>
                              <p:par>
                                <p:cTn id="7" presetID="8" presetClass="emph" presetSubtype="0" fill="hold" nodeType="withEffect">
                                  <p:stCondLst>
                                    <p:cond delay="0"/>
                                  </p:stCondLst>
                                  <p:childTnLst>
                                    <p:animRot by="-21600000">
                                      <p:cBhvr>
                                        <p:cTn id="8" dur="4000" fill="hold"/>
                                        <p:tgtEl>
                                          <p:spTgt spid="107"/>
                                        </p:tgtEl>
                                        <p:attrNameLst>
                                          <p:attrName>r</p:attrName>
                                        </p:attrNameLst>
                                      </p:cBhvr>
                                    </p:animRot>
                                  </p:childTnLst>
                                </p:cTn>
                              </p:par>
                              <p:par>
                                <p:cTn id="9" presetID="23" presetClass="entr" presetSubtype="16" fill="hold" nodeType="withEffect">
                                  <p:stCondLst>
                                    <p:cond delay="0"/>
                                  </p:stCondLst>
                                  <p:childTnLst>
                                    <p:set>
                                      <p:cBhvr>
                                        <p:cTn id="10" dur="1" fill="hold">
                                          <p:stCondLst>
                                            <p:cond delay="0"/>
                                          </p:stCondLst>
                                        </p:cTn>
                                        <p:tgtEl>
                                          <p:spTgt spid="95"/>
                                        </p:tgtEl>
                                        <p:attrNameLst>
                                          <p:attrName>style.visibility</p:attrName>
                                        </p:attrNameLst>
                                      </p:cBhvr>
                                      <p:to>
                                        <p:strVal val="visible"/>
                                      </p:to>
                                    </p:set>
                                    <p:anim calcmode="lin" valueType="num">
                                      <p:cBhvr additive="base">
                                        <p:cTn id="11" dur="250"/>
                                        <p:tgtEl>
                                          <p:spTgt spid="95"/>
                                        </p:tgtEl>
                                        <p:attrNameLst>
                                          <p:attrName>ppt_w</p:attrName>
                                        </p:attrNameLst>
                                      </p:cBhvr>
                                      <p:tavLst>
                                        <p:tav tm="0">
                                          <p:val>
                                            <p:strVal val="0"/>
                                          </p:val>
                                        </p:tav>
                                        <p:tav tm="100000">
                                          <p:val>
                                            <p:strVal val="#ppt_w"/>
                                          </p:val>
                                        </p:tav>
                                      </p:tavLst>
                                    </p:anim>
                                    <p:anim calcmode="lin" valueType="num">
                                      <p:cBhvr additive="base">
                                        <p:cTn id="12" dur="250"/>
                                        <p:tgtEl>
                                          <p:spTgt spid="95"/>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250"/>
                                  </p:stCondLst>
                                  <p:childTnLst>
                                    <p:set>
                                      <p:cBhvr>
                                        <p:cTn id="14" dur="1" fill="hold">
                                          <p:stCondLst>
                                            <p:cond delay="0"/>
                                          </p:stCondLst>
                                        </p:cTn>
                                        <p:tgtEl>
                                          <p:spTgt spid="99"/>
                                        </p:tgtEl>
                                        <p:attrNameLst>
                                          <p:attrName>style.visibility</p:attrName>
                                        </p:attrNameLst>
                                      </p:cBhvr>
                                      <p:to>
                                        <p:strVal val="visible"/>
                                      </p:to>
                                    </p:set>
                                    <p:anim calcmode="lin" valueType="num">
                                      <p:cBhvr additive="base">
                                        <p:cTn id="15" dur="250"/>
                                        <p:tgtEl>
                                          <p:spTgt spid="99"/>
                                        </p:tgtEl>
                                        <p:attrNameLst>
                                          <p:attrName>ppt_w</p:attrName>
                                        </p:attrNameLst>
                                      </p:cBhvr>
                                      <p:tavLst>
                                        <p:tav tm="0">
                                          <p:val>
                                            <p:strVal val="0"/>
                                          </p:val>
                                        </p:tav>
                                        <p:tav tm="100000">
                                          <p:val>
                                            <p:strVal val="#ppt_w"/>
                                          </p:val>
                                        </p:tav>
                                      </p:tavLst>
                                    </p:anim>
                                    <p:anim calcmode="lin" valueType="num">
                                      <p:cBhvr additive="base">
                                        <p:cTn id="16" dur="250"/>
                                        <p:tgtEl>
                                          <p:spTgt spid="99"/>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250"/>
                                        <p:tgtEl>
                                          <p:spTgt spid="116"/>
                                        </p:tgtEl>
                                        <p:attrNameLst>
                                          <p:attrName>ppt_w</p:attrName>
                                        </p:attrNameLst>
                                      </p:cBhvr>
                                      <p:tavLst>
                                        <p:tav tm="0">
                                          <p:val>
                                            <p:strVal val="0"/>
                                          </p:val>
                                        </p:tav>
                                        <p:tav tm="100000">
                                          <p:val>
                                            <p:strVal val="#ppt_w"/>
                                          </p:val>
                                        </p:tav>
                                      </p:tavLst>
                                    </p:anim>
                                    <p:anim calcmode="lin" valueType="num">
                                      <p:cBhvr additive="base">
                                        <p:cTn id="20" dur="250"/>
                                        <p:tgtEl>
                                          <p:spTgt spid="116"/>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500"/>
                                  </p:stCondLst>
                                  <p:childTnLst>
                                    <p:set>
                                      <p:cBhvr>
                                        <p:cTn id="22" dur="1" fill="hold">
                                          <p:stCondLst>
                                            <p:cond delay="0"/>
                                          </p:stCondLst>
                                        </p:cTn>
                                        <p:tgtEl>
                                          <p:spTgt spid="96"/>
                                        </p:tgtEl>
                                        <p:attrNameLst>
                                          <p:attrName>style.visibility</p:attrName>
                                        </p:attrNameLst>
                                      </p:cBhvr>
                                      <p:to>
                                        <p:strVal val="visible"/>
                                      </p:to>
                                    </p:set>
                                    <p:anim calcmode="lin" valueType="num">
                                      <p:cBhvr additive="base">
                                        <p:cTn id="23" dur="250"/>
                                        <p:tgtEl>
                                          <p:spTgt spid="96"/>
                                        </p:tgtEl>
                                        <p:attrNameLst>
                                          <p:attrName>ppt_w</p:attrName>
                                        </p:attrNameLst>
                                      </p:cBhvr>
                                      <p:tavLst>
                                        <p:tav tm="0">
                                          <p:val>
                                            <p:strVal val="0"/>
                                          </p:val>
                                        </p:tav>
                                        <p:tav tm="100000">
                                          <p:val>
                                            <p:strVal val="#ppt_w"/>
                                          </p:val>
                                        </p:tav>
                                      </p:tavLst>
                                    </p:anim>
                                    <p:anim calcmode="lin" valueType="num">
                                      <p:cBhvr additive="base">
                                        <p:cTn id="24" dur="250"/>
                                        <p:tgtEl>
                                          <p:spTgt spid="96"/>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500"/>
                                  </p:stCondLst>
                                  <p:childTnLst>
                                    <p:set>
                                      <p:cBhvr>
                                        <p:cTn id="26" dur="1" fill="hold">
                                          <p:stCondLst>
                                            <p:cond delay="0"/>
                                          </p:stCondLst>
                                        </p:cTn>
                                        <p:tgtEl>
                                          <p:spTgt spid="97"/>
                                        </p:tgtEl>
                                        <p:attrNameLst>
                                          <p:attrName>style.visibility</p:attrName>
                                        </p:attrNameLst>
                                      </p:cBhvr>
                                      <p:to>
                                        <p:strVal val="visible"/>
                                      </p:to>
                                    </p:set>
                                    <p:anim calcmode="lin" valueType="num">
                                      <p:cBhvr additive="base">
                                        <p:cTn id="27" dur="250"/>
                                        <p:tgtEl>
                                          <p:spTgt spid="97"/>
                                        </p:tgtEl>
                                        <p:attrNameLst>
                                          <p:attrName>ppt_w</p:attrName>
                                        </p:attrNameLst>
                                      </p:cBhvr>
                                      <p:tavLst>
                                        <p:tav tm="0">
                                          <p:val>
                                            <p:strVal val="0"/>
                                          </p:val>
                                        </p:tav>
                                        <p:tav tm="100000">
                                          <p:val>
                                            <p:strVal val="#ppt_w"/>
                                          </p:val>
                                        </p:tav>
                                      </p:tavLst>
                                    </p:anim>
                                    <p:anim calcmode="lin" valueType="num">
                                      <p:cBhvr additive="base">
                                        <p:cTn id="28" dur="250"/>
                                        <p:tgtEl>
                                          <p:spTgt spid="97"/>
                                        </p:tgtEl>
                                        <p:attrNameLst>
                                          <p:attrName>ppt_h</p:attrName>
                                        </p:attrNameLst>
                                      </p:cBhvr>
                                      <p:tavLst>
                                        <p:tav tm="0">
                                          <p:val>
                                            <p:strVal val="0"/>
                                          </p:val>
                                        </p:tav>
                                        <p:tav tm="100000">
                                          <p:val>
                                            <p:strVal val="#ppt_h"/>
                                          </p:val>
                                        </p:tav>
                                      </p:tavLst>
                                    </p:anim>
                                  </p:childTnLst>
                                </p:cTn>
                              </p:par>
                              <p:par>
                                <p:cTn id="29" presetID="10" presetClass="entr" presetSubtype="0" fill="hold" nodeType="withEffect">
                                  <p:stCondLst>
                                    <p:cond delay="500"/>
                                  </p:stCondLst>
                                  <p:childTnLst>
                                    <p:set>
                                      <p:cBhvr>
                                        <p:cTn id="30" dur="1" fill="hold">
                                          <p:stCondLst>
                                            <p:cond delay="0"/>
                                          </p:stCondLst>
                                        </p:cTn>
                                        <p:tgtEl>
                                          <p:spTgt spid="94"/>
                                        </p:tgtEl>
                                        <p:attrNameLst>
                                          <p:attrName>style.visibility</p:attrName>
                                        </p:attrNameLst>
                                      </p:cBhvr>
                                      <p:to>
                                        <p:strVal val="visible"/>
                                      </p:to>
                                    </p:set>
                                    <p:animEffect transition="in" filter="fade">
                                      <p:cBhvr>
                                        <p:cTn id="31" dur="500"/>
                                        <p:tgtEl>
                                          <p:spTgt spid="94"/>
                                        </p:tgtEl>
                                      </p:cBhvr>
                                    </p:animEffect>
                                  </p:childTnLst>
                                </p:cTn>
                              </p:par>
                              <p:par>
                                <p:cTn id="32" presetID="10" presetClass="entr" presetSubtype="0" fill="hold" nodeType="withEffect">
                                  <p:stCondLst>
                                    <p:cond delay="500"/>
                                  </p:stCondLst>
                                  <p:childTnLst>
                                    <p:set>
                                      <p:cBhvr>
                                        <p:cTn id="33" dur="1" fill="hold">
                                          <p:stCondLst>
                                            <p:cond delay="0"/>
                                          </p:stCondLst>
                                        </p:cTn>
                                        <p:tgtEl>
                                          <p:spTgt spid="98"/>
                                        </p:tgtEl>
                                        <p:attrNameLst>
                                          <p:attrName>style.visibility</p:attrName>
                                        </p:attrNameLst>
                                      </p:cBhvr>
                                      <p:to>
                                        <p:strVal val="visible"/>
                                      </p:to>
                                    </p:set>
                                    <p:animEffect transition="in" filter="fade">
                                      <p:cBhvr>
                                        <p:cTn id="34" dur="500"/>
                                        <p:tgtEl>
                                          <p:spTgt spid="98"/>
                                        </p:tgtEl>
                                      </p:cBhvr>
                                    </p:animEffect>
                                  </p:childTnLst>
                                </p:cTn>
                              </p:par>
                              <p:par>
                                <p:cTn id="35" presetID="10" presetClass="entr" presetSubtype="0" fill="hold" nodeType="withEffect">
                                  <p:stCondLst>
                                    <p:cond delay="500"/>
                                  </p:stCondLst>
                                  <p:childTnLst>
                                    <p:set>
                                      <p:cBhvr>
                                        <p:cTn id="36" dur="1" fill="hold">
                                          <p:stCondLst>
                                            <p:cond delay="0"/>
                                          </p:stCondLst>
                                        </p:cTn>
                                        <p:tgtEl>
                                          <p:spTgt spid="113"/>
                                        </p:tgtEl>
                                        <p:attrNameLst>
                                          <p:attrName>style.visibility</p:attrName>
                                        </p:attrNameLst>
                                      </p:cBhvr>
                                      <p:to>
                                        <p:strVal val="visible"/>
                                      </p:to>
                                    </p:set>
                                    <p:animEffect transition="in" filter="fade">
                                      <p:cBhvr>
                                        <p:cTn id="37" dur="500"/>
                                        <p:tgtEl>
                                          <p:spTgt spid="113"/>
                                        </p:tgtEl>
                                      </p:cBhvr>
                                    </p:animEffect>
                                  </p:childTnLst>
                                </p:cTn>
                              </p:par>
                              <p:par>
                                <p:cTn id="38" presetID="10" presetClass="entr" presetSubtype="0" fill="hold" nodeType="withEffect">
                                  <p:stCondLst>
                                    <p:cond delay="500"/>
                                  </p:stCondLst>
                                  <p:childTnLst>
                                    <p:set>
                                      <p:cBhvr>
                                        <p:cTn id="39" dur="1" fill="hold">
                                          <p:stCondLst>
                                            <p:cond delay="0"/>
                                          </p:stCondLst>
                                        </p:cTn>
                                        <p:tgtEl>
                                          <p:spTgt spid="117"/>
                                        </p:tgtEl>
                                        <p:attrNameLst>
                                          <p:attrName>style.visibility</p:attrName>
                                        </p:attrNameLst>
                                      </p:cBhvr>
                                      <p:to>
                                        <p:strVal val="visible"/>
                                      </p:to>
                                    </p:set>
                                    <p:animEffect transition="in" filter="fade">
                                      <p:cBhvr>
                                        <p:cTn id="40" dur="500"/>
                                        <p:tgtEl>
                                          <p:spTgt spid="117"/>
                                        </p:tgtEl>
                                      </p:cBhvr>
                                    </p:animEffect>
                                  </p:childTnLst>
                                </p:cTn>
                              </p:par>
                              <p:par>
                                <p:cTn id="41" presetID="10" presetClass="entr" presetSubtype="0" fill="hold" nodeType="withEffect">
                                  <p:stCondLst>
                                    <p:cond delay="500"/>
                                  </p:stCondLst>
                                  <p:childTnLst>
                                    <p:set>
                                      <p:cBhvr>
                                        <p:cTn id="42" dur="1" fill="hold">
                                          <p:stCondLst>
                                            <p:cond delay="0"/>
                                          </p:stCondLst>
                                        </p:cTn>
                                        <p:tgtEl>
                                          <p:spTgt spid="118"/>
                                        </p:tgtEl>
                                        <p:attrNameLst>
                                          <p:attrName>style.visibility</p:attrName>
                                        </p:attrNameLst>
                                      </p:cBhvr>
                                      <p:to>
                                        <p:strVal val="visible"/>
                                      </p:to>
                                    </p:set>
                                    <p:animEffect transition="in" filter="fade">
                                      <p:cBhvr>
                                        <p:cTn id="4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5"/>
          <p:cNvSpPr/>
          <p:nvPr/>
        </p:nvSpPr>
        <p:spPr>
          <a:xfrm rot="-671048">
            <a:off x="5840639" y="-1833850"/>
            <a:ext cx="3576429" cy="3576429"/>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entury Gothic"/>
              <a:ea typeface="Century Gothic"/>
              <a:cs typeface="Century Gothic"/>
              <a:sym typeface="Century Gothic"/>
            </a:endParaRPr>
          </a:p>
        </p:txBody>
      </p:sp>
      <p:grpSp>
        <p:nvGrpSpPr>
          <p:cNvPr id="125" name="Google Shape;125;p15"/>
          <p:cNvGrpSpPr/>
          <p:nvPr/>
        </p:nvGrpSpPr>
        <p:grpSpPr>
          <a:xfrm rot="-671048">
            <a:off x="5580298" y="-2126804"/>
            <a:ext cx="4097111" cy="4162338"/>
            <a:chOff x="9124043" y="-2040757"/>
            <a:chExt cx="5462814" cy="5549784"/>
          </a:xfrm>
        </p:grpSpPr>
        <p:sp>
          <p:nvSpPr>
            <p:cNvPr id="126" name="Google Shape;126;p15"/>
            <p:cNvSpPr/>
            <p:nvPr/>
          </p:nvSpPr>
          <p:spPr>
            <a:xfrm>
              <a:off x="11447915" y="334710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27" name="Google Shape;127;p15"/>
            <p:cNvSpPr/>
            <p:nvPr/>
          </p:nvSpPr>
          <p:spPr>
            <a:xfrm>
              <a:off x="9124043" y="-2040757"/>
              <a:ext cx="5462814" cy="5462814"/>
            </a:xfrm>
            <a:prstGeom prst="ellipse">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28" name="Google Shape;128;p15"/>
            <p:cNvSpPr/>
            <p:nvPr/>
          </p:nvSpPr>
          <p:spPr>
            <a:xfrm>
              <a:off x="12552815" y="-2009573"/>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129" name="Google Shape;129;p15"/>
          <p:cNvSpPr txBox="1"/>
          <p:nvPr/>
        </p:nvSpPr>
        <p:spPr>
          <a:xfrm>
            <a:off x="6040582" y="288034"/>
            <a:ext cx="2869532" cy="684803"/>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tr-TR" sz="4000" b="1" dirty="0">
                <a:solidFill>
                  <a:schemeClr val="lt1"/>
                </a:solidFill>
                <a:latin typeface="Century Gothic"/>
                <a:ea typeface="Century Gothic"/>
                <a:cs typeface="Century Gothic"/>
                <a:sym typeface="Century Gothic"/>
              </a:rPr>
              <a:t>CONTENTS</a:t>
            </a:r>
            <a:endParaRPr sz="4000" b="1" dirty="0">
              <a:solidFill>
                <a:schemeClr val="lt1"/>
              </a:solidFill>
              <a:latin typeface="Century Gothic"/>
              <a:ea typeface="Century Gothic"/>
              <a:cs typeface="Century Gothic"/>
              <a:sym typeface="Century Gothic"/>
            </a:endParaRPr>
          </a:p>
        </p:txBody>
      </p:sp>
      <p:grpSp>
        <p:nvGrpSpPr>
          <p:cNvPr id="2" name="Group 1">
            <a:extLst>
              <a:ext uri="{FF2B5EF4-FFF2-40B4-BE49-F238E27FC236}">
                <a16:creationId xmlns:a16="http://schemas.microsoft.com/office/drawing/2014/main" id="{A3911EB0-A584-B83C-94D1-75B004A6756F}"/>
              </a:ext>
            </a:extLst>
          </p:cNvPr>
          <p:cNvGrpSpPr/>
          <p:nvPr/>
        </p:nvGrpSpPr>
        <p:grpSpPr>
          <a:xfrm>
            <a:off x="359556" y="275466"/>
            <a:ext cx="3374006" cy="355742"/>
            <a:chOff x="359556" y="110066"/>
            <a:chExt cx="3374006" cy="355742"/>
          </a:xfrm>
        </p:grpSpPr>
        <p:grpSp>
          <p:nvGrpSpPr>
            <p:cNvPr id="130" name="Google Shape;130;p15"/>
            <p:cNvGrpSpPr/>
            <p:nvPr/>
          </p:nvGrpSpPr>
          <p:grpSpPr>
            <a:xfrm>
              <a:off x="359556" y="110066"/>
              <a:ext cx="355742" cy="355742"/>
              <a:chOff x="1167138" y="3245140"/>
              <a:chExt cx="722086" cy="722086"/>
            </a:xfrm>
          </p:grpSpPr>
          <p:sp>
            <p:nvSpPr>
              <p:cNvPr id="131" name="Google Shape;131;p15"/>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tr-TR" sz="1600" dirty="0">
                    <a:solidFill>
                      <a:srgbClr val="C00000"/>
                    </a:solidFill>
                    <a:latin typeface="Century Gothic"/>
                    <a:ea typeface="Century Gothic"/>
                    <a:cs typeface="Century Gothic"/>
                    <a:sym typeface="Century Gothic"/>
                  </a:rPr>
                  <a:t>1</a:t>
                </a:r>
                <a:endParaRPr sz="1600" dirty="0">
                  <a:solidFill>
                    <a:srgbClr val="C00000"/>
                  </a:solidFill>
                  <a:latin typeface="Century Gothic"/>
                  <a:ea typeface="Century Gothic"/>
                  <a:cs typeface="Century Gothic"/>
                  <a:sym typeface="Century Gothic"/>
                </a:endParaRPr>
              </a:p>
            </p:txBody>
          </p:sp>
          <p:sp>
            <p:nvSpPr>
              <p:cNvPr id="132" name="Google Shape;132;p15"/>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33" name="Google Shape;133;p15"/>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134" name="Google Shape;134;p15"/>
            <p:cNvSpPr txBox="1"/>
            <p:nvPr/>
          </p:nvSpPr>
          <p:spPr>
            <a:xfrm>
              <a:off x="845902" y="110337"/>
              <a:ext cx="2887660"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Program Governance</a:t>
              </a:r>
              <a:endParaRPr lang="en-US" sz="2000" dirty="0">
                <a:latin typeface="Century Gothic" panose="020B0502020202020204" pitchFamily="34" charset="0"/>
                <a:ea typeface="Calibri" panose="020F0502020204030204" pitchFamily="34" charset="0"/>
              </a:endParaRPr>
            </a:p>
          </p:txBody>
        </p:sp>
      </p:grpSp>
      <p:grpSp>
        <p:nvGrpSpPr>
          <p:cNvPr id="150" name="Google Shape;150;p15"/>
          <p:cNvGrpSpPr/>
          <p:nvPr/>
        </p:nvGrpSpPr>
        <p:grpSpPr>
          <a:xfrm>
            <a:off x="7247802" y="3581400"/>
            <a:ext cx="3124200" cy="3124200"/>
            <a:chOff x="-1266371" y="4076700"/>
            <a:chExt cx="4165600" cy="4165600"/>
          </a:xfrm>
        </p:grpSpPr>
        <p:sp>
          <p:nvSpPr>
            <p:cNvPr id="151" name="Google Shape;151;p15"/>
            <p:cNvSpPr/>
            <p:nvPr/>
          </p:nvSpPr>
          <p:spPr>
            <a:xfrm>
              <a:off x="-1025071" y="4318000"/>
              <a:ext cx="3683000" cy="3683000"/>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dirty="0">
                <a:solidFill>
                  <a:schemeClr val="lt1"/>
                </a:solidFill>
                <a:latin typeface="Century Gothic"/>
                <a:ea typeface="Century Gothic"/>
                <a:cs typeface="Century Gothic"/>
                <a:sym typeface="Century Gothic"/>
              </a:endParaRPr>
            </a:p>
          </p:txBody>
        </p:sp>
        <p:grpSp>
          <p:nvGrpSpPr>
            <p:cNvPr id="152" name="Google Shape;152;p15"/>
            <p:cNvGrpSpPr/>
            <p:nvPr/>
          </p:nvGrpSpPr>
          <p:grpSpPr>
            <a:xfrm>
              <a:off x="-1266371" y="4076700"/>
              <a:ext cx="4165600" cy="4165600"/>
              <a:chOff x="-1266371" y="4076700"/>
              <a:chExt cx="4165600" cy="4165600"/>
            </a:xfrm>
          </p:grpSpPr>
          <p:sp>
            <p:nvSpPr>
              <p:cNvPr id="153" name="Google Shape;153;p15"/>
              <p:cNvSpPr/>
              <p:nvPr/>
            </p:nvSpPr>
            <p:spPr>
              <a:xfrm>
                <a:off x="2697616" y="5348316"/>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54" name="Google Shape;154;p15"/>
              <p:cNvSpPr/>
              <p:nvPr/>
            </p:nvSpPr>
            <p:spPr>
              <a:xfrm>
                <a:off x="-1266371" y="4076700"/>
                <a:ext cx="4165600" cy="4165600"/>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55" name="Google Shape;155;p15"/>
              <p:cNvSpPr/>
              <p:nvPr/>
            </p:nvSpPr>
            <p:spPr>
              <a:xfrm>
                <a:off x="-920228" y="734608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grpSp>
        <p:nvGrpSpPr>
          <p:cNvPr id="36" name="Group 35">
            <a:extLst>
              <a:ext uri="{FF2B5EF4-FFF2-40B4-BE49-F238E27FC236}">
                <a16:creationId xmlns:a16="http://schemas.microsoft.com/office/drawing/2014/main" id="{F109A055-BE38-E686-E2BA-69F4E00660E7}"/>
              </a:ext>
            </a:extLst>
          </p:cNvPr>
          <p:cNvGrpSpPr/>
          <p:nvPr/>
        </p:nvGrpSpPr>
        <p:grpSpPr>
          <a:xfrm>
            <a:off x="359556" y="722034"/>
            <a:ext cx="3374006" cy="355742"/>
            <a:chOff x="359556" y="110066"/>
            <a:chExt cx="3374006" cy="355742"/>
          </a:xfrm>
        </p:grpSpPr>
        <p:grpSp>
          <p:nvGrpSpPr>
            <p:cNvPr id="37" name="Google Shape;130;p15">
              <a:extLst>
                <a:ext uri="{FF2B5EF4-FFF2-40B4-BE49-F238E27FC236}">
                  <a16:creationId xmlns:a16="http://schemas.microsoft.com/office/drawing/2014/main" id="{C78DA3A7-8D7F-257D-19E7-4ECFBB17B40A}"/>
                </a:ext>
              </a:extLst>
            </p:cNvPr>
            <p:cNvGrpSpPr/>
            <p:nvPr/>
          </p:nvGrpSpPr>
          <p:grpSpPr>
            <a:xfrm>
              <a:off x="359556" y="110066"/>
              <a:ext cx="355742" cy="355742"/>
              <a:chOff x="1167138" y="3245140"/>
              <a:chExt cx="722086" cy="722086"/>
            </a:xfrm>
          </p:grpSpPr>
          <p:sp>
            <p:nvSpPr>
              <p:cNvPr id="39" name="Google Shape;131;p15">
                <a:extLst>
                  <a:ext uri="{FF2B5EF4-FFF2-40B4-BE49-F238E27FC236}">
                    <a16:creationId xmlns:a16="http://schemas.microsoft.com/office/drawing/2014/main" id="{BF6B06FF-8F64-B622-1AF4-7388B0A196DB}"/>
                  </a:ext>
                </a:extLst>
              </p:cNvPr>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600" dirty="0">
                    <a:solidFill>
                      <a:srgbClr val="C00000"/>
                    </a:solidFill>
                    <a:latin typeface="Century Gothic"/>
                    <a:ea typeface="Century Gothic"/>
                    <a:cs typeface="Century Gothic"/>
                    <a:sym typeface="Century Gothic"/>
                  </a:rPr>
                  <a:t>2</a:t>
                </a:r>
                <a:endParaRPr sz="1600" dirty="0">
                  <a:solidFill>
                    <a:srgbClr val="C00000"/>
                  </a:solidFill>
                  <a:latin typeface="Century Gothic"/>
                  <a:ea typeface="Century Gothic"/>
                  <a:cs typeface="Century Gothic"/>
                  <a:sym typeface="Century Gothic"/>
                </a:endParaRPr>
              </a:p>
            </p:txBody>
          </p:sp>
          <p:sp>
            <p:nvSpPr>
              <p:cNvPr id="40" name="Google Shape;132;p15">
                <a:extLst>
                  <a:ext uri="{FF2B5EF4-FFF2-40B4-BE49-F238E27FC236}">
                    <a16:creationId xmlns:a16="http://schemas.microsoft.com/office/drawing/2014/main" id="{0DAB31D1-F773-AB20-C174-290FA573306B}"/>
                  </a:ext>
                </a:extLst>
              </p:cNvPr>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41" name="Google Shape;133;p15">
                <a:extLst>
                  <a:ext uri="{FF2B5EF4-FFF2-40B4-BE49-F238E27FC236}">
                    <a16:creationId xmlns:a16="http://schemas.microsoft.com/office/drawing/2014/main" id="{D7A6C013-21ED-AD1B-14FD-D7AF97434703}"/>
                  </a:ext>
                </a:extLst>
              </p:cNvPr>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38" name="Google Shape;134;p15">
              <a:extLst>
                <a:ext uri="{FF2B5EF4-FFF2-40B4-BE49-F238E27FC236}">
                  <a16:creationId xmlns:a16="http://schemas.microsoft.com/office/drawing/2014/main" id="{F0F5F752-E268-90E2-DE73-A9046337486E}"/>
                </a:ext>
              </a:extLst>
            </p:cNvPr>
            <p:cNvSpPr txBox="1"/>
            <p:nvPr/>
          </p:nvSpPr>
          <p:spPr>
            <a:xfrm>
              <a:off x="845902" y="110337"/>
              <a:ext cx="2887660"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Risk Management</a:t>
              </a:r>
              <a:endParaRPr lang="en-US" sz="2000" dirty="0">
                <a:latin typeface="Century Gothic" panose="020B0502020202020204" pitchFamily="34" charset="0"/>
                <a:ea typeface="Calibri" panose="020F0502020204030204" pitchFamily="34" charset="0"/>
              </a:endParaRPr>
            </a:p>
          </p:txBody>
        </p:sp>
      </p:grpSp>
      <p:grpSp>
        <p:nvGrpSpPr>
          <p:cNvPr id="42" name="Group 41">
            <a:extLst>
              <a:ext uri="{FF2B5EF4-FFF2-40B4-BE49-F238E27FC236}">
                <a16:creationId xmlns:a16="http://schemas.microsoft.com/office/drawing/2014/main" id="{1AD86369-E53E-7854-95CF-248A8EA5A4A3}"/>
              </a:ext>
            </a:extLst>
          </p:cNvPr>
          <p:cNvGrpSpPr/>
          <p:nvPr/>
        </p:nvGrpSpPr>
        <p:grpSpPr>
          <a:xfrm>
            <a:off x="359556" y="1168602"/>
            <a:ext cx="4811190" cy="355742"/>
            <a:chOff x="359556" y="110066"/>
            <a:chExt cx="4811190" cy="355742"/>
          </a:xfrm>
        </p:grpSpPr>
        <p:grpSp>
          <p:nvGrpSpPr>
            <p:cNvPr id="43" name="Google Shape;130;p15">
              <a:extLst>
                <a:ext uri="{FF2B5EF4-FFF2-40B4-BE49-F238E27FC236}">
                  <a16:creationId xmlns:a16="http://schemas.microsoft.com/office/drawing/2014/main" id="{9318D8D7-7942-FFFE-6162-9D1919CE04B7}"/>
                </a:ext>
              </a:extLst>
            </p:cNvPr>
            <p:cNvGrpSpPr/>
            <p:nvPr/>
          </p:nvGrpSpPr>
          <p:grpSpPr>
            <a:xfrm>
              <a:off x="359556" y="110066"/>
              <a:ext cx="355742" cy="355742"/>
              <a:chOff x="1167138" y="3245140"/>
              <a:chExt cx="722086" cy="722086"/>
            </a:xfrm>
          </p:grpSpPr>
          <p:sp>
            <p:nvSpPr>
              <p:cNvPr id="45" name="Google Shape;131;p15">
                <a:extLst>
                  <a:ext uri="{FF2B5EF4-FFF2-40B4-BE49-F238E27FC236}">
                    <a16:creationId xmlns:a16="http://schemas.microsoft.com/office/drawing/2014/main" id="{A2084EB1-C007-5EBE-DEDA-83FED6848669}"/>
                  </a:ext>
                </a:extLst>
              </p:cNvPr>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600" dirty="0">
                    <a:solidFill>
                      <a:srgbClr val="C00000"/>
                    </a:solidFill>
                    <a:latin typeface="Century Gothic"/>
                    <a:ea typeface="Century Gothic"/>
                    <a:cs typeface="Century Gothic"/>
                    <a:sym typeface="Century Gothic"/>
                  </a:rPr>
                  <a:t>3</a:t>
                </a:r>
                <a:endParaRPr sz="1600" dirty="0">
                  <a:solidFill>
                    <a:srgbClr val="C00000"/>
                  </a:solidFill>
                  <a:latin typeface="Century Gothic"/>
                  <a:ea typeface="Century Gothic"/>
                  <a:cs typeface="Century Gothic"/>
                  <a:sym typeface="Century Gothic"/>
                </a:endParaRPr>
              </a:p>
            </p:txBody>
          </p:sp>
          <p:sp>
            <p:nvSpPr>
              <p:cNvPr id="46" name="Google Shape;132;p15">
                <a:extLst>
                  <a:ext uri="{FF2B5EF4-FFF2-40B4-BE49-F238E27FC236}">
                    <a16:creationId xmlns:a16="http://schemas.microsoft.com/office/drawing/2014/main" id="{A1951A05-F8A5-EFD8-F1B7-5BBD43E683B7}"/>
                  </a:ext>
                </a:extLst>
              </p:cNvPr>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47" name="Google Shape;133;p15">
                <a:extLst>
                  <a:ext uri="{FF2B5EF4-FFF2-40B4-BE49-F238E27FC236}">
                    <a16:creationId xmlns:a16="http://schemas.microsoft.com/office/drawing/2014/main" id="{20C16AE0-4049-C1DB-EE3D-30373431959E}"/>
                  </a:ext>
                </a:extLst>
              </p:cNvPr>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44" name="Google Shape;134;p15">
              <a:extLst>
                <a:ext uri="{FF2B5EF4-FFF2-40B4-BE49-F238E27FC236}">
                  <a16:creationId xmlns:a16="http://schemas.microsoft.com/office/drawing/2014/main" id="{4E0A34D7-C82A-E37F-C3FD-BBA930AFDCF2}"/>
                </a:ext>
              </a:extLst>
            </p:cNvPr>
            <p:cNvSpPr txBox="1"/>
            <p:nvPr/>
          </p:nvSpPr>
          <p:spPr>
            <a:xfrm>
              <a:off x="845901" y="110337"/>
              <a:ext cx="4324845"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Business Impact Analysis (BIA)</a:t>
              </a:r>
              <a:endParaRPr lang="en-US" sz="2000" dirty="0">
                <a:latin typeface="Century Gothic" panose="020B0502020202020204" pitchFamily="34" charset="0"/>
                <a:ea typeface="Calibri" panose="020F0502020204030204" pitchFamily="34" charset="0"/>
              </a:endParaRPr>
            </a:p>
          </p:txBody>
        </p:sp>
      </p:grpSp>
      <p:grpSp>
        <p:nvGrpSpPr>
          <p:cNvPr id="48" name="Group 47">
            <a:extLst>
              <a:ext uri="{FF2B5EF4-FFF2-40B4-BE49-F238E27FC236}">
                <a16:creationId xmlns:a16="http://schemas.microsoft.com/office/drawing/2014/main" id="{BFBD4A1C-BA90-901B-6508-9EA8B15A60DD}"/>
              </a:ext>
            </a:extLst>
          </p:cNvPr>
          <p:cNvGrpSpPr/>
          <p:nvPr/>
        </p:nvGrpSpPr>
        <p:grpSpPr>
          <a:xfrm>
            <a:off x="359556" y="1615170"/>
            <a:ext cx="4556408" cy="355742"/>
            <a:chOff x="359556" y="110066"/>
            <a:chExt cx="4556408" cy="355742"/>
          </a:xfrm>
        </p:grpSpPr>
        <p:grpSp>
          <p:nvGrpSpPr>
            <p:cNvPr id="49" name="Google Shape;130;p15">
              <a:extLst>
                <a:ext uri="{FF2B5EF4-FFF2-40B4-BE49-F238E27FC236}">
                  <a16:creationId xmlns:a16="http://schemas.microsoft.com/office/drawing/2014/main" id="{4C4C4965-B93C-B0C4-D725-0635EA8FBD1C}"/>
                </a:ext>
              </a:extLst>
            </p:cNvPr>
            <p:cNvGrpSpPr/>
            <p:nvPr/>
          </p:nvGrpSpPr>
          <p:grpSpPr>
            <a:xfrm>
              <a:off x="359556" y="110066"/>
              <a:ext cx="355742" cy="355742"/>
              <a:chOff x="1167138" y="3245140"/>
              <a:chExt cx="722086" cy="722086"/>
            </a:xfrm>
          </p:grpSpPr>
          <p:sp>
            <p:nvSpPr>
              <p:cNvPr id="51" name="Google Shape;131;p15">
                <a:extLst>
                  <a:ext uri="{FF2B5EF4-FFF2-40B4-BE49-F238E27FC236}">
                    <a16:creationId xmlns:a16="http://schemas.microsoft.com/office/drawing/2014/main" id="{9B554E45-4096-F328-2CB7-7D027E253F11}"/>
                  </a:ext>
                </a:extLst>
              </p:cNvPr>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600" dirty="0">
                    <a:solidFill>
                      <a:srgbClr val="C00000"/>
                    </a:solidFill>
                    <a:latin typeface="Century Gothic"/>
                    <a:ea typeface="Century Gothic"/>
                    <a:cs typeface="Century Gothic"/>
                    <a:sym typeface="Century Gothic"/>
                  </a:rPr>
                  <a:t>4</a:t>
                </a:r>
                <a:endParaRPr sz="1600" dirty="0">
                  <a:solidFill>
                    <a:srgbClr val="C00000"/>
                  </a:solidFill>
                  <a:latin typeface="Century Gothic"/>
                  <a:ea typeface="Century Gothic"/>
                  <a:cs typeface="Century Gothic"/>
                  <a:sym typeface="Century Gothic"/>
                </a:endParaRPr>
              </a:p>
            </p:txBody>
          </p:sp>
          <p:sp>
            <p:nvSpPr>
              <p:cNvPr id="52" name="Google Shape;132;p15">
                <a:extLst>
                  <a:ext uri="{FF2B5EF4-FFF2-40B4-BE49-F238E27FC236}">
                    <a16:creationId xmlns:a16="http://schemas.microsoft.com/office/drawing/2014/main" id="{DFFDFD1A-E1CC-4B16-4DC9-AC7A44A7B1E0}"/>
                  </a:ext>
                </a:extLst>
              </p:cNvPr>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53" name="Google Shape;133;p15">
                <a:extLst>
                  <a:ext uri="{FF2B5EF4-FFF2-40B4-BE49-F238E27FC236}">
                    <a16:creationId xmlns:a16="http://schemas.microsoft.com/office/drawing/2014/main" id="{6091C704-2619-020C-C65C-4F49986EAC57}"/>
                  </a:ext>
                </a:extLst>
              </p:cNvPr>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50" name="Google Shape;134;p15">
              <a:extLst>
                <a:ext uri="{FF2B5EF4-FFF2-40B4-BE49-F238E27FC236}">
                  <a16:creationId xmlns:a16="http://schemas.microsoft.com/office/drawing/2014/main" id="{1423D1B3-5360-56DA-D149-4614BFAE2FFC}"/>
                </a:ext>
              </a:extLst>
            </p:cNvPr>
            <p:cNvSpPr txBox="1"/>
            <p:nvPr/>
          </p:nvSpPr>
          <p:spPr>
            <a:xfrm>
              <a:off x="845901" y="110337"/>
              <a:ext cx="4070063"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Business Continuity &amp; Recovery Planning (BCRP)</a:t>
              </a:r>
              <a:endParaRPr lang="en-US" sz="2000" dirty="0">
                <a:latin typeface="Century Gothic" panose="020B0502020202020204" pitchFamily="34" charset="0"/>
                <a:ea typeface="Calibri" panose="020F0502020204030204" pitchFamily="34" charset="0"/>
              </a:endParaRPr>
            </a:p>
          </p:txBody>
        </p:sp>
      </p:grpSp>
      <p:grpSp>
        <p:nvGrpSpPr>
          <p:cNvPr id="54" name="Group 53">
            <a:extLst>
              <a:ext uri="{FF2B5EF4-FFF2-40B4-BE49-F238E27FC236}">
                <a16:creationId xmlns:a16="http://schemas.microsoft.com/office/drawing/2014/main" id="{5CD03898-2A7C-4B9D-BE23-077C93AEBDE3}"/>
              </a:ext>
            </a:extLst>
          </p:cNvPr>
          <p:cNvGrpSpPr/>
          <p:nvPr/>
        </p:nvGrpSpPr>
        <p:grpSpPr>
          <a:xfrm>
            <a:off x="359556" y="2303164"/>
            <a:ext cx="5323218" cy="355742"/>
            <a:chOff x="359556" y="110066"/>
            <a:chExt cx="5323218" cy="355742"/>
          </a:xfrm>
        </p:grpSpPr>
        <p:grpSp>
          <p:nvGrpSpPr>
            <p:cNvPr id="55" name="Google Shape;130;p15">
              <a:extLst>
                <a:ext uri="{FF2B5EF4-FFF2-40B4-BE49-F238E27FC236}">
                  <a16:creationId xmlns:a16="http://schemas.microsoft.com/office/drawing/2014/main" id="{42DA2364-2FFA-5EFD-5B20-82633EA94A28}"/>
                </a:ext>
              </a:extLst>
            </p:cNvPr>
            <p:cNvGrpSpPr/>
            <p:nvPr/>
          </p:nvGrpSpPr>
          <p:grpSpPr>
            <a:xfrm>
              <a:off x="359556" y="110066"/>
              <a:ext cx="355742" cy="355742"/>
              <a:chOff x="1167138" y="3245140"/>
              <a:chExt cx="722086" cy="722086"/>
            </a:xfrm>
          </p:grpSpPr>
          <p:sp>
            <p:nvSpPr>
              <p:cNvPr id="57" name="Google Shape;131;p15">
                <a:extLst>
                  <a:ext uri="{FF2B5EF4-FFF2-40B4-BE49-F238E27FC236}">
                    <a16:creationId xmlns:a16="http://schemas.microsoft.com/office/drawing/2014/main" id="{214A026B-FE8E-D789-A1EA-B59DC2E8426A}"/>
                  </a:ext>
                </a:extLst>
              </p:cNvPr>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600" dirty="0">
                    <a:solidFill>
                      <a:srgbClr val="C00000"/>
                    </a:solidFill>
                    <a:latin typeface="Century Gothic"/>
                    <a:ea typeface="Century Gothic"/>
                    <a:cs typeface="Century Gothic"/>
                    <a:sym typeface="Century Gothic"/>
                  </a:rPr>
                  <a:t>5</a:t>
                </a:r>
                <a:endParaRPr sz="1600" dirty="0">
                  <a:solidFill>
                    <a:srgbClr val="C00000"/>
                  </a:solidFill>
                  <a:latin typeface="Century Gothic"/>
                  <a:ea typeface="Century Gothic"/>
                  <a:cs typeface="Century Gothic"/>
                  <a:sym typeface="Century Gothic"/>
                </a:endParaRPr>
              </a:p>
            </p:txBody>
          </p:sp>
          <p:sp>
            <p:nvSpPr>
              <p:cNvPr id="58" name="Google Shape;132;p15">
                <a:extLst>
                  <a:ext uri="{FF2B5EF4-FFF2-40B4-BE49-F238E27FC236}">
                    <a16:creationId xmlns:a16="http://schemas.microsoft.com/office/drawing/2014/main" id="{C885B783-C124-5E6A-3E59-C83AE92AC978}"/>
                  </a:ext>
                </a:extLst>
              </p:cNvPr>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59" name="Google Shape;133;p15">
                <a:extLst>
                  <a:ext uri="{FF2B5EF4-FFF2-40B4-BE49-F238E27FC236}">
                    <a16:creationId xmlns:a16="http://schemas.microsoft.com/office/drawing/2014/main" id="{8073EF9B-7712-F656-A8D1-6FA7E7635703}"/>
                  </a:ext>
                </a:extLst>
              </p:cNvPr>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56" name="Google Shape;134;p15">
              <a:extLst>
                <a:ext uri="{FF2B5EF4-FFF2-40B4-BE49-F238E27FC236}">
                  <a16:creationId xmlns:a16="http://schemas.microsoft.com/office/drawing/2014/main" id="{0310875C-0E7B-03BF-AE54-9F8E984C747A}"/>
                </a:ext>
              </a:extLst>
            </p:cNvPr>
            <p:cNvSpPr txBox="1"/>
            <p:nvPr/>
          </p:nvSpPr>
          <p:spPr>
            <a:xfrm>
              <a:off x="845901" y="110337"/>
              <a:ext cx="4836873"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Internal Audit Activities Before a Crisis</a:t>
              </a:r>
              <a:endParaRPr lang="en-US" sz="2000" dirty="0">
                <a:latin typeface="Century Gothic" panose="020B0502020202020204" pitchFamily="34" charset="0"/>
                <a:ea typeface="Calibri" panose="020F0502020204030204" pitchFamily="34" charset="0"/>
              </a:endParaRPr>
            </a:p>
          </p:txBody>
        </p:sp>
      </p:grpSp>
      <p:grpSp>
        <p:nvGrpSpPr>
          <p:cNvPr id="60" name="Group 59">
            <a:extLst>
              <a:ext uri="{FF2B5EF4-FFF2-40B4-BE49-F238E27FC236}">
                <a16:creationId xmlns:a16="http://schemas.microsoft.com/office/drawing/2014/main" id="{DE41A5F3-E67F-F79E-0247-82B3083BFD31}"/>
              </a:ext>
            </a:extLst>
          </p:cNvPr>
          <p:cNvGrpSpPr/>
          <p:nvPr/>
        </p:nvGrpSpPr>
        <p:grpSpPr>
          <a:xfrm>
            <a:off x="359556" y="2749732"/>
            <a:ext cx="6888246" cy="355742"/>
            <a:chOff x="359556" y="110066"/>
            <a:chExt cx="6888246" cy="355742"/>
          </a:xfrm>
        </p:grpSpPr>
        <p:grpSp>
          <p:nvGrpSpPr>
            <p:cNvPr id="61" name="Google Shape;130;p15">
              <a:extLst>
                <a:ext uri="{FF2B5EF4-FFF2-40B4-BE49-F238E27FC236}">
                  <a16:creationId xmlns:a16="http://schemas.microsoft.com/office/drawing/2014/main" id="{9C52BA26-AF1B-E205-AA20-4E219DAC919F}"/>
                </a:ext>
              </a:extLst>
            </p:cNvPr>
            <p:cNvGrpSpPr/>
            <p:nvPr/>
          </p:nvGrpSpPr>
          <p:grpSpPr>
            <a:xfrm>
              <a:off x="359556" y="110066"/>
              <a:ext cx="355742" cy="355742"/>
              <a:chOff x="1167138" y="3245140"/>
              <a:chExt cx="722086" cy="722086"/>
            </a:xfrm>
          </p:grpSpPr>
          <p:sp>
            <p:nvSpPr>
              <p:cNvPr id="63" name="Google Shape;131;p15">
                <a:extLst>
                  <a:ext uri="{FF2B5EF4-FFF2-40B4-BE49-F238E27FC236}">
                    <a16:creationId xmlns:a16="http://schemas.microsoft.com/office/drawing/2014/main" id="{197B7627-1F6A-6F6E-0093-73C49D2453FE}"/>
                  </a:ext>
                </a:extLst>
              </p:cNvPr>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600" dirty="0">
                    <a:solidFill>
                      <a:srgbClr val="C00000"/>
                    </a:solidFill>
                    <a:latin typeface="Century Gothic"/>
                    <a:ea typeface="Century Gothic"/>
                    <a:cs typeface="Century Gothic"/>
                    <a:sym typeface="Century Gothic"/>
                  </a:rPr>
                  <a:t>6</a:t>
                </a:r>
                <a:endParaRPr sz="1600" dirty="0">
                  <a:solidFill>
                    <a:srgbClr val="C00000"/>
                  </a:solidFill>
                  <a:latin typeface="Century Gothic"/>
                  <a:ea typeface="Century Gothic"/>
                  <a:cs typeface="Century Gothic"/>
                  <a:sym typeface="Century Gothic"/>
                </a:endParaRPr>
              </a:p>
            </p:txBody>
          </p:sp>
          <p:sp>
            <p:nvSpPr>
              <p:cNvPr id="64" name="Google Shape;132;p15">
                <a:extLst>
                  <a:ext uri="{FF2B5EF4-FFF2-40B4-BE49-F238E27FC236}">
                    <a16:creationId xmlns:a16="http://schemas.microsoft.com/office/drawing/2014/main" id="{457060C3-C767-88E9-00BA-39551D299239}"/>
                  </a:ext>
                </a:extLst>
              </p:cNvPr>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65" name="Google Shape;133;p15">
                <a:extLst>
                  <a:ext uri="{FF2B5EF4-FFF2-40B4-BE49-F238E27FC236}">
                    <a16:creationId xmlns:a16="http://schemas.microsoft.com/office/drawing/2014/main" id="{BDB4476D-71F7-23A3-5EA9-92C2226886DA}"/>
                  </a:ext>
                </a:extLst>
              </p:cNvPr>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62" name="Google Shape;134;p15">
              <a:extLst>
                <a:ext uri="{FF2B5EF4-FFF2-40B4-BE49-F238E27FC236}">
                  <a16:creationId xmlns:a16="http://schemas.microsoft.com/office/drawing/2014/main" id="{3F6B7527-E009-A6F9-1C20-1599F208B761}"/>
                </a:ext>
              </a:extLst>
            </p:cNvPr>
            <p:cNvSpPr txBox="1"/>
            <p:nvPr/>
          </p:nvSpPr>
          <p:spPr>
            <a:xfrm>
              <a:off x="845902" y="110337"/>
              <a:ext cx="6401900"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Internal Audit Activities During and After a Crisis</a:t>
              </a:r>
              <a:endParaRPr lang="en-US" sz="2000" dirty="0">
                <a:latin typeface="Century Gothic" panose="020B0502020202020204" pitchFamily="34" charset="0"/>
                <a:ea typeface="Calibri" panose="020F0502020204030204" pitchFamily="34" charset="0"/>
              </a:endParaRPr>
            </a:p>
          </p:txBody>
        </p:sp>
      </p:grpSp>
      <p:grpSp>
        <p:nvGrpSpPr>
          <p:cNvPr id="66" name="Group 65">
            <a:extLst>
              <a:ext uri="{FF2B5EF4-FFF2-40B4-BE49-F238E27FC236}">
                <a16:creationId xmlns:a16="http://schemas.microsoft.com/office/drawing/2014/main" id="{5DBEB35C-522E-1F57-D91F-72F815B4C4A2}"/>
              </a:ext>
            </a:extLst>
          </p:cNvPr>
          <p:cNvGrpSpPr/>
          <p:nvPr/>
        </p:nvGrpSpPr>
        <p:grpSpPr>
          <a:xfrm>
            <a:off x="359556" y="3196300"/>
            <a:ext cx="6402579" cy="355742"/>
            <a:chOff x="359556" y="110066"/>
            <a:chExt cx="6402579" cy="355742"/>
          </a:xfrm>
        </p:grpSpPr>
        <p:grpSp>
          <p:nvGrpSpPr>
            <p:cNvPr id="67" name="Google Shape;130;p15">
              <a:extLst>
                <a:ext uri="{FF2B5EF4-FFF2-40B4-BE49-F238E27FC236}">
                  <a16:creationId xmlns:a16="http://schemas.microsoft.com/office/drawing/2014/main" id="{1FA903C7-6816-1397-51E8-25A130DBC9C6}"/>
                </a:ext>
              </a:extLst>
            </p:cNvPr>
            <p:cNvGrpSpPr/>
            <p:nvPr/>
          </p:nvGrpSpPr>
          <p:grpSpPr>
            <a:xfrm>
              <a:off x="359556" y="110066"/>
              <a:ext cx="355742" cy="355742"/>
              <a:chOff x="1167138" y="3245140"/>
              <a:chExt cx="722086" cy="722086"/>
            </a:xfrm>
          </p:grpSpPr>
          <p:sp>
            <p:nvSpPr>
              <p:cNvPr id="69" name="Google Shape;131;p15">
                <a:extLst>
                  <a:ext uri="{FF2B5EF4-FFF2-40B4-BE49-F238E27FC236}">
                    <a16:creationId xmlns:a16="http://schemas.microsoft.com/office/drawing/2014/main" id="{FB89D246-5E62-46FD-3D2C-2968CA02E70E}"/>
                  </a:ext>
                </a:extLst>
              </p:cNvPr>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600" dirty="0">
                    <a:solidFill>
                      <a:srgbClr val="C00000"/>
                    </a:solidFill>
                    <a:latin typeface="Century Gothic"/>
                    <a:ea typeface="Century Gothic"/>
                    <a:cs typeface="Century Gothic"/>
                    <a:sym typeface="Century Gothic"/>
                  </a:rPr>
                  <a:t>7</a:t>
                </a:r>
                <a:endParaRPr sz="1600" dirty="0">
                  <a:solidFill>
                    <a:srgbClr val="C00000"/>
                  </a:solidFill>
                  <a:latin typeface="Century Gothic"/>
                  <a:ea typeface="Century Gothic"/>
                  <a:cs typeface="Century Gothic"/>
                  <a:sym typeface="Century Gothic"/>
                </a:endParaRPr>
              </a:p>
            </p:txBody>
          </p:sp>
          <p:sp>
            <p:nvSpPr>
              <p:cNvPr id="70" name="Google Shape;132;p15">
                <a:extLst>
                  <a:ext uri="{FF2B5EF4-FFF2-40B4-BE49-F238E27FC236}">
                    <a16:creationId xmlns:a16="http://schemas.microsoft.com/office/drawing/2014/main" id="{F4B14740-2AD5-5143-147F-81EC26B2BD64}"/>
                  </a:ext>
                </a:extLst>
              </p:cNvPr>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1" name="Google Shape;133;p15">
                <a:extLst>
                  <a:ext uri="{FF2B5EF4-FFF2-40B4-BE49-F238E27FC236}">
                    <a16:creationId xmlns:a16="http://schemas.microsoft.com/office/drawing/2014/main" id="{F3C75B4B-3E89-DA02-3B80-9FF22B73CC79}"/>
                  </a:ext>
                </a:extLst>
              </p:cNvPr>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68" name="Google Shape;134;p15">
              <a:extLst>
                <a:ext uri="{FF2B5EF4-FFF2-40B4-BE49-F238E27FC236}">
                  <a16:creationId xmlns:a16="http://schemas.microsoft.com/office/drawing/2014/main" id="{541F0800-297B-B094-37BD-287B5F98E777}"/>
                </a:ext>
              </a:extLst>
            </p:cNvPr>
            <p:cNvSpPr txBox="1"/>
            <p:nvPr/>
          </p:nvSpPr>
          <p:spPr>
            <a:xfrm>
              <a:off x="845901" y="110337"/>
              <a:ext cx="5916234"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Conduct Audits of the Recovery Processes and Plan Effectiveness</a:t>
              </a:r>
              <a:endParaRPr lang="en-US" sz="2000" dirty="0">
                <a:latin typeface="Century Gothic" panose="020B0502020202020204" pitchFamily="34" charset="0"/>
                <a:ea typeface="Calibri" panose="020F0502020204030204" pitchFamily="34" charset="0"/>
              </a:endParaRPr>
            </a:p>
          </p:txBody>
        </p:sp>
      </p:grpSp>
      <p:grpSp>
        <p:nvGrpSpPr>
          <p:cNvPr id="72" name="Group 71">
            <a:extLst>
              <a:ext uri="{FF2B5EF4-FFF2-40B4-BE49-F238E27FC236}">
                <a16:creationId xmlns:a16="http://schemas.microsoft.com/office/drawing/2014/main" id="{62B360FA-EFB2-69FD-5E44-6E7C0360242E}"/>
              </a:ext>
            </a:extLst>
          </p:cNvPr>
          <p:cNvGrpSpPr/>
          <p:nvPr/>
        </p:nvGrpSpPr>
        <p:grpSpPr>
          <a:xfrm>
            <a:off x="359556" y="3854246"/>
            <a:ext cx="6350960" cy="355742"/>
            <a:chOff x="359556" y="110066"/>
            <a:chExt cx="6350960" cy="355742"/>
          </a:xfrm>
        </p:grpSpPr>
        <p:grpSp>
          <p:nvGrpSpPr>
            <p:cNvPr id="73" name="Google Shape;130;p15">
              <a:extLst>
                <a:ext uri="{FF2B5EF4-FFF2-40B4-BE49-F238E27FC236}">
                  <a16:creationId xmlns:a16="http://schemas.microsoft.com/office/drawing/2014/main" id="{4E998FB4-79A6-F7D8-7BF3-DB6C9D1BD803}"/>
                </a:ext>
              </a:extLst>
            </p:cNvPr>
            <p:cNvGrpSpPr/>
            <p:nvPr/>
          </p:nvGrpSpPr>
          <p:grpSpPr>
            <a:xfrm>
              <a:off x="359556" y="110066"/>
              <a:ext cx="355742" cy="355742"/>
              <a:chOff x="1167138" y="3245140"/>
              <a:chExt cx="722086" cy="722086"/>
            </a:xfrm>
          </p:grpSpPr>
          <p:sp>
            <p:nvSpPr>
              <p:cNvPr id="75" name="Google Shape;131;p15">
                <a:extLst>
                  <a:ext uri="{FF2B5EF4-FFF2-40B4-BE49-F238E27FC236}">
                    <a16:creationId xmlns:a16="http://schemas.microsoft.com/office/drawing/2014/main" id="{4B89D1BE-FEC7-1CE0-D7B5-B70CAC478BC6}"/>
                  </a:ext>
                </a:extLst>
              </p:cNvPr>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600" dirty="0">
                    <a:solidFill>
                      <a:srgbClr val="C00000"/>
                    </a:solidFill>
                    <a:latin typeface="Century Gothic"/>
                    <a:ea typeface="Century Gothic"/>
                    <a:cs typeface="Century Gothic"/>
                    <a:sym typeface="Century Gothic"/>
                  </a:rPr>
                  <a:t>8</a:t>
                </a:r>
                <a:endParaRPr sz="1600" dirty="0">
                  <a:solidFill>
                    <a:srgbClr val="C00000"/>
                  </a:solidFill>
                  <a:latin typeface="Century Gothic"/>
                  <a:ea typeface="Century Gothic"/>
                  <a:cs typeface="Century Gothic"/>
                  <a:sym typeface="Century Gothic"/>
                </a:endParaRPr>
              </a:p>
            </p:txBody>
          </p:sp>
          <p:sp>
            <p:nvSpPr>
              <p:cNvPr id="76" name="Google Shape;132;p15">
                <a:extLst>
                  <a:ext uri="{FF2B5EF4-FFF2-40B4-BE49-F238E27FC236}">
                    <a16:creationId xmlns:a16="http://schemas.microsoft.com/office/drawing/2014/main" id="{82038994-C1EB-1564-D222-0D0A8C13B896}"/>
                  </a:ext>
                </a:extLst>
              </p:cNvPr>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7" name="Google Shape;133;p15">
                <a:extLst>
                  <a:ext uri="{FF2B5EF4-FFF2-40B4-BE49-F238E27FC236}">
                    <a16:creationId xmlns:a16="http://schemas.microsoft.com/office/drawing/2014/main" id="{2C6D3A58-43F1-CF2F-8613-0520045D7E75}"/>
                  </a:ext>
                </a:extLst>
              </p:cNvPr>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74" name="Google Shape;134;p15">
              <a:extLst>
                <a:ext uri="{FF2B5EF4-FFF2-40B4-BE49-F238E27FC236}">
                  <a16:creationId xmlns:a16="http://schemas.microsoft.com/office/drawing/2014/main" id="{DD257F63-82FD-3C99-13E7-E6083459FFA6}"/>
                </a:ext>
              </a:extLst>
            </p:cNvPr>
            <p:cNvSpPr txBox="1"/>
            <p:nvPr/>
          </p:nvSpPr>
          <p:spPr>
            <a:xfrm>
              <a:off x="845902" y="110337"/>
              <a:ext cx="5864614"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Participate in the Broader Recovery Process</a:t>
              </a:r>
              <a:endParaRPr lang="en-US" sz="2000" dirty="0">
                <a:latin typeface="Century Gothic" panose="020B0502020202020204" pitchFamily="34" charset="0"/>
                <a:ea typeface="Calibri" panose="020F0502020204030204" pitchFamily="34" charset="0"/>
              </a:endParaRPr>
            </a:p>
          </p:txBody>
        </p:sp>
      </p:grpSp>
      <p:grpSp>
        <p:nvGrpSpPr>
          <p:cNvPr id="78" name="Group 77">
            <a:extLst>
              <a:ext uri="{FF2B5EF4-FFF2-40B4-BE49-F238E27FC236}">
                <a16:creationId xmlns:a16="http://schemas.microsoft.com/office/drawing/2014/main" id="{30FAB999-7985-E2A9-DA1D-455B61306BCC}"/>
              </a:ext>
            </a:extLst>
          </p:cNvPr>
          <p:cNvGrpSpPr/>
          <p:nvPr/>
        </p:nvGrpSpPr>
        <p:grpSpPr>
          <a:xfrm>
            <a:off x="359556" y="4300814"/>
            <a:ext cx="5517676" cy="355742"/>
            <a:chOff x="359556" y="110066"/>
            <a:chExt cx="5517676" cy="355742"/>
          </a:xfrm>
        </p:grpSpPr>
        <p:grpSp>
          <p:nvGrpSpPr>
            <p:cNvPr id="79" name="Google Shape;130;p15">
              <a:extLst>
                <a:ext uri="{FF2B5EF4-FFF2-40B4-BE49-F238E27FC236}">
                  <a16:creationId xmlns:a16="http://schemas.microsoft.com/office/drawing/2014/main" id="{20DF4C75-3024-15D8-78B8-D431B6BB013B}"/>
                </a:ext>
              </a:extLst>
            </p:cNvPr>
            <p:cNvGrpSpPr/>
            <p:nvPr/>
          </p:nvGrpSpPr>
          <p:grpSpPr>
            <a:xfrm>
              <a:off x="359556" y="110066"/>
              <a:ext cx="355742" cy="355742"/>
              <a:chOff x="1167138" y="3245140"/>
              <a:chExt cx="722086" cy="722086"/>
            </a:xfrm>
          </p:grpSpPr>
          <p:sp>
            <p:nvSpPr>
              <p:cNvPr id="81" name="Google Shape;131;p15">
                <a:extLst>
                  <a:ext uri="{FF2B5EF4-FFF2-40B4-BE49-F238E27FC236}">
                    <a16:creationId xmlns:a16="http://schemas.microsoft.com/office/drawing/2014/main" id="{0C362E02-8626-E65B-C855-E7C51905551E}"/>
                  </a:ext>
                </a:extLst>
              </p:cNvPr>
              <p:cNvSpPr txBox="1"/>
              <p:nvPr/>
            </p:nvSpPr>
            <p:spPr>
              <a:xfrm>
                <a:off x="1221393" y="3321416"/>
                <a:ext cx="576927" cy="61555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600" dirty="0">
                    <a:solidFill>
                      <a:srgbClr val="C00000"/>
                    </a:solidFill>
                    <a:latin typeface="Century Gothic"/>
                    <a:ea typeface="Century Gothic"/>
                    <a:cs typeface="Century Gothic"/>
                    <a:sym typeface="Century Gothic"/>
                  </a:rPr>
                  <a:t>9</a:t>
                </a:r>
                <a:endParaRPr sz="1600" dirty="0">
                  <a:solidFill>
                    <a:srgbClr val="C00000"/>
                  </a:solidFill>
                  <a:latin typeface="Century Gothic"/>
                  <a:ea typeface="Century Gothic"/>
                  <a:cs typeface="Century Gothic"/>
                  <a:sym typeface="Century Gothic"/>
                </a:endParaRPr>
              </a:p>
            </p:txBody>
          </p:sp>
          <p:sp>
            <p:nvSpPr>
              <p:cNvPr id="82" name="Google Shape;132;p15">
                <a:extLst>
                  <a:ext uri="{FF2B5EF4-FFF2-40B4-BE49-F238E27FC236}">
                    <a16:creationId xmlns:a16="http://schemas.microsoft.com/office/drawing/2014/main" id="{A5E2FB4C-42A8-3AD1-223A-A83DAF721BC5}"/>
                  </a:ext>
                </a:extLst>
              </p:cNvPr>
              <p:cNvSpPr/>
              <p:nvPr/>
            </p:nvSpPr>
            <p:spPr>
              <a:xfrm>
                <a:off x="1167138" y="3245140"/>
                <a:ext cx="722086" cy="722086"/>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83" name="Google Shape;133;p15">
                <a:extLst>
                  <a:ext uri="{FF2B5EF4-FFF2-40B4-BE49-F238E27FC236}">
                    <a16:creationId xmlns:a16="http://schemas.microsoft.com/office/drawing/2014/main" id="{2ABC6C8B-69EC-1E47-C220-F63328950384}"/>
                  </a:ext>
                </a:extLst>
              </p:cNvPr>
              <p:cNvSpPr/>
              <p:nvPr/>
            </p:nvSpPr>
            <p:spPr>
              <a:xfrm rot="10800000" flipH="1">
                <a:off x="1733818" y="3800456"/>
                <a:ext cx="129004" cy="129004"/>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80" name="Google Shape;134;p15">
              <a:extLst>
                <a:ext uri="{FF2B5EF4-FFF2-40B4-BE49-F238E27FC236}">
                  <a16:creationId xmlns:a16="http://schemas.microsoft.com/office/drawing/2014/main" id="{7C4656C5-4A78-F8AA-BB57-A560E4E27F42}"/>
                </a:ext>
              </a:extLst>
            </p:cNvPr>
            <p:cNvSpPr txBox="1"/>
            <p:nvPr/>
          </p:nvSpPr>
          <p:spPr>
            <a:xfrm>
              <a:off x="845902" y="110337"/>
              <a:ext cx="5031330" cy="336866"/>
            </a:xfrm>
            <a:prstGeom prst="rect">
              <a:avLst/>
            </a:prstGeom>
            <a:noFill/>
            <a:ln>
              <a:noFill/>
            </a:ln>
          </p:spPr>
          <p:txBody>
            <a:bodyPr spcFirstLastPara="1" wrap="square" lIns="68575" tIns="34275" rIns="68575" bIns="34275" anchor="t" anchorCtr="0">
              <a:noAutofit/>
            </a:bodyPr>
            <a:lstStyle/>
            <a:p>
              <a:pPr lvl="0">
                <a:tabLst>
                  <a:tab pos="457200" algn="l"/>
                </a:tabLst>
              </a:pPr>
              <a:r>
                <a:rPr lang="en-US" sz="2000" dirty="0">
                  <a:latin typeface="Century Gothic" panose="020B0502020202020204" pitchFamily="34" charset="0"/>
                  <a:ea typeface="Times New Roman" panose="02020603050405020304" pitchFamily="18" charset="0"/>
                </a:rPr>
                <a:t>Sample Work Programs for BCM Assurance or Advisory Engagements</a:t>
              </a:r>
              <a:endParaRPr lang="en-US" sz="2000" dirty="0">
                <a:latin typeface="Century Gothic" panose="020B0502020202020204" pitchFamily="34" charset="0"/>
                <a:ea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125"/>
                                        </p:tgtEl>
                                        <p:attrNameLst>
                                          <p:attrName>r</p:attrName>
                                        </p:attrNameLst>
                                      </p:cBhvr>
                                    </p:animRot>
                                  </p:childTnLst>
                                </p:cTn>
                              </p:par>
                              <p:par>
                                <p:cTn id="7" presetID="8" presetClass="emph" presetSubtype="0" fill="hold" nodeType="withEffect">
                                  <p:stCondLst>
                                    <p:cond delay="0"/>
                                  </p:stCondLst>
                                  <p:childTnLst>
                                    <p:animRot by="-21600000">
                                      <p:cBhvr>
                                        <p:cTn id="8" dur="4000" fill="hold"/>
                                        <p:tgtEl>
                                          <p:spTgt spid="1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9" name="Google Shape;239;p19"/>
          <p:cNvSpPr/>
          <p:nvPr/>
        </p:nvSpPr>
        <p:spPr>
          <a:xfrm rot="10800000" flipH="1">
            <a:off x="-248430" y="-268460"/>
            <a:ext cx="1058055" cy="1058055"/>
          </a:xfrm>
          <a:prstGeom prst="ellipse">
            <a:avLst/>
          </a:prstGeom>
          <a:noFill/>
          <a:ln w="12700" cap="flat" cmpd="sng">
            <a:solidFill>
              <a:srgbClr val="C0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241" name="Google Shape;241;p19"/>
          <p:cNvGrpSpPr/>
          <p:nvPr/>
        </p:nvGrpSpPr>
        <p:grpSpPr>
          <a:xfrm>
            <a:off x="4746695" y="3137580"/>
            <a:ext cx="434495" cy="434495"/>
            <a:chOff x="828266" y="2176574"/>
            <a:chExt cx="579326" cy="579326"/>
          </a:xfrm>
        </p:grpSpPr>
        <p:sp>
          <p:nvSpPr>
            <p:cNvPr id="242" name="Google Shape;242;p19"/>
            <p:cNvSpPr/>
            <p:nvPr/>
          </p:nvSpPr>
          <p:spPr>
            <a:xfrm>
              <a:off x="863403" y="2211711"/>
              <a:ext cx="509051" cy="509051"/>
            </a:xfrm>
            <a:prstGeom prst="ellipse">
              <a:avLst/>
            </a:prstGeom>
            <a:solidFill>
              <a:schemeClr val="tx1">
                <a:lumMod val="85000"/>
                <a:lumOff val="1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243" name="Google Shape;243;p19"/>
            <p:cNvSpPr/>
            <p:nvPr/>
          </p:nvSpPr>
          <p:spPr>
            <a:xfrm>
              <a:off x="828266" y="2176574"/>
              <a:ext cx="579326" cy="579326"/>
            </a:xfrm>
            <a:prstGeom prst="ellipse">
              <a:avLst/>
            </a:prstGeom>
            <a:noFill/>
            <a:ln w="952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244" name="Google Shape;244;p19"/>
            <p:cNvSpPr/>
            <p:nvPr/>
          </p:nvSpPr>
          <p:spPr>
            <a:xfrm>
              <a:off x="1021972" y="2345028"/>
              <a:ext cx="191914" cy="242418"/>
            </a:xfrm>
            <a:custGeom>
              <a:avLst/>
              <a:gdLst/>
              <a:ahLst/>
              <a:cxnLst/>
              <a:rect l="l" t="t" r="r" b="b"/>
              <a:pathLst>
                <a:path w="4772887" h="6032500" extrusionOk="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nvGrpSpPr>
          <p:cNvPr id="245" name="Google Shape;245;p19"/>
          <p:cNvGrpSpPr/>
          <p:nvPr/>
        </p:nvGrpSpPr>
        <p:grpSpPr>
          <a:xfrm>
            <a:off x="6795233" y="3137580"/>
            <a:ext cx="434495" cy="434495"/>
            <a:chOff x="3436460" y="2176574"/>
            <a:chExt cx="579326" cy="579326"/>
          </a:xfrm>
        </p:grpSpPr>
        <p:sp>
          <p:nvSpPr>
            <p:cNvPr id="246" name="Google Shape;246;p19"/>
            <p:cNvSpPr/>
            <p:nvPr/>
          </p:nvSpPr>
          <p:spPr>
            <a:xfrm>
              <a:off x="3471597" y="2211711"/>
              <a:ext cx="509051" cy="509051"/>
            </a:xfrm>
            <a:prstGeom prst="ellipse">
              <a:avLst/>
            </a:prstGeom>
            <a:solidFill>
              <a:schemeClr val="tx1">
                <a:lumMod val="85000"/>
                <a:lumOff val="1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247" name="Google Shape;247;p19"/>
            <p:cNvSpPr/>
            <p:nvPr/>
          </p:nvSpPr>
          <p:spPr>
            <a:xfrm>
              <a:off x="3436460" y="2176574"/>
              <a:ext cx="579326" cy="579326"/>
            </a:xfrm>
            <a:prstGeom prst="ellipse">
              <a:avLst/>
            </a:prstGeom>
            <a:noFill/>
            <a:ln w="952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248" name="Google Shape;248;p19"/>
            <p:cNvSpPr/>
            <p:nvPr/>
          </p:nvSpPr>
          <p:spPr>
            <a:xfrm>
              <a:off x="3596698" y="2371964"/>
              <a:ext cx="267679" cy="215482"/>
            </a:xfrm>
            <a:custGeom>
              <a:avLst/>
              <a:gdLst/>
              <a:ahLst/>
              <a:cxnLst/>
              <a:rect l="l" t="t" r="r" b="b"/>
              <a:pathLst>
                <a:path w="4940" h="3973" extrusionOk="0">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rgbClr val="FFFFFF"/>
                </a:solidFill>
                <a:latin typeface="Century Gothic"/>
                <a:ea typeface="Century Gothic"/>
                <a:cs typeface="Century Gothic"/>
                <a:sym typeface="Century Gothic"/>
              </a:endParaRPr>
            </a:p>
          </p:txBody>
        </p:sp>
      </p:grpSp>
      <p:grpSp>
        <p:nvGrpSpPr>
          <p:cNvPr id="249" name="Google Shape;249;p19"/>
          <p:cNvGrpSpPr/>
          <p:nvPr/>
        </p:nvGrpSpPr>
        <p:grpSpPr>
          <a:xfrm>
            <a:off x="5770964" y="3137580"/>
            <a:ext cx="434495" cy="434495"/>
            <a:chOff x="2132363" y="2176574"/>
            <a:chExt cx="579326" cy="579326"/>
          </a:xfrm>
        </p:grpSpPr>
        <p:sp>
          <p:nvSpPr>
            <p:cNvPr id="250" name="Google Shape;250;p19"/>
            <p:cNvSpPr/>
            <p:nvPr/>
          </p:nvSpPr>
          <p:spPr>
            <a:xfrm>
              <a:off x="2167501" y="2211711"/>
              <a:ext cx="509051" cy="509051"/>
            </a:xfrm>
            <a:prstGeom prst="ellipse">
              <a:avLst/>
            </a:prstGeom>
            <a:solidFill>
              <a:schemeClr val="tx1">
                <a:lumMod val="85000"/>
                <a:lumOff val="1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dirty="0">
                <a:solidFill>
                  <a:schemeClr val="lt1"/>
                </a:solidFill>
                <a:latin typeface="Century Gothic"/>
                <a:ea typeface="Century Gothic"/>
                <a:cs typeface="Century Gothic"/>
                <a:sym typeface="Century Gothic"/>
              </a:endParaRPr>
            </a:p>
          </p:txBody>
        </p:sp>
        <p:sp>
          <p:nvSpPr>
            <p:cNvPr id="251" name="Google Shape;251;p19"/>
            <p:cNvSpPr/>
            <p:nvPr/>
          </p:nvSpPr>
          <p:spPr>
            <a:xfrm>
              <a:off x="2132363" y="2176574"/>
              <a:ext cx="579326" cy="579326"/>
            </a:xfrm>
            <a:prstGeom prst="ellipse">
              <a:avLst/>
            </a:prstGeom>
            <a:noFill/>
            <a:ln w="952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252" name="Google Shape;252;p19"/>
            <p:cNvSpPr/>
            <p:nvPr/>
          </p:nvSpPr>
          <p:spPr>
            <a:xfrm>
              <a:off x="2246897" y="2365482"/>
              <a:ext cx="350259" cy="206069"/>
            </a:xfrm>
            <a:custGeom>
              <a:avLst/>
              <a:gdLst/>
              <a:ahLst/>
              <a:cxnLst/>
              <a:rect l="l" t="t" r="r" b="b"/>
              <a:pathLst>
                <a:path w="6649" h="3908" extrusionOk="0">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rgbClr val="FFFFFF"/>
                </a:solidFill>
                <a:latin typeface="Century Gothic"/>
                <a:ea typeface="Century Gothic"/>
                <a:cs typeface="Century Gothic"/>
                <a:sym typeface="Century Gothic"/>
              </a:endParaRPr>
            </a:p>
          </p:txBody>
        </p:sp>
      </p:grpSp>
      <p:sp>
        <p:nvSpPr>
          <p:cNvPr id="254" name="Google Shape;254;p19"/>
          <p:cNvSpPr/>
          <p:nvPr/>
        </p:nvSpPr>
        <p:spPr>
          <a:xfrm>
            <a:off x="555276" y="1286456"/>
            <a:ext cx="3797650" cy="3053513"/>
          </a:xfrm>
          <a:prstGeom prst="rect">
            <a:avLst/>
          </a:prstGeom>
          <a:noFill/>
          <a:ln>
            <a:noFill/>
          </a:ln>
        </p:spPr>
        <p:txBody>
          <a:bodyPr spcFirstLastPara="1" wrap="square" lIns="68575" tIns="34275" rIns="68575" bIns="34275" anchor="t" anchorCtr="0">
            <a:noAutofit/>
          </a:bodyPr>
          <a:lstStyle/>
          <a:p>
            <a:pPr marL="0" lvl="1" algn="just" eaLnBrk="0" hangingPunct="0">
              <a:lnSpc>
                <a:spcPct val="114000"/>
              </a:lnSpc>
              <a:tabLst>
                <a:tab pos="457200" algn="l"/>
                <a:tab pos="1828800" algn="l"/>
              </a:tabLst>
              <a:defRPr/>
            </a:pPr>
            <a:r>
              <a:rPr lang="en-US" sz="1200" dirty="0">
                <a:latin typeface="Century Gothic" panose="020B0502020202020204" pitchFamily="34" charset="0"/>
                <a:cs typeface="Arial" panose="020B0604020202020204" pitchFamily="34" charset="0"/>
              </a:rPr>
              <a:t>Muhammad Kashif is a well known BCM and GRC expert in the region. He has got vast experience is Business Continuity Management and related practices that has enabled several organizations to be resilient.</a:t>
            </a:r>
          </a:p>
          <a:p>
            <a:pPr marL="0" lvl="1" algn="just" eaLnBrk="0" hangingPunct="0">
              <a:lnSpc>
                <a:spcPct val="114000"/>
              </a:lnSpc>
              <a:tabLst>
                <a:tab pos="457200" algn="l"/>
                <a:tab pos="1828800" algn="l"/>
              </a:tabLst>
              <a:defRPr/>
            </a:pPr>
            <a:endParaRPr lang="en-US" sz="1200" dirty="0">
              <a:latin typeface="Century Gothic" panose="020B0502020202020204" pitchFamily="34" charset="0"/>
              <a:cs typeface="Arial" panose="020B0604020202020204" pitchFamily="34" charset="0"/>
            </a:endParaRPr>
          </a:p>
          <a:p>
            <a:pPr marL="0" lvl="1" algn="just" eaLnBrk="0" hangingPunct="0">
              <a:lnSpc>
                <a:spcPct val="114000"/>
              </a:lnSpc>
              <a:tabLst>
                <a:tab pos="457200" algn="l"/>
                <a:tab pos="1828800" algn="l"/>
              </a:tabLst>
              <a:defRPr/>
            </a:pPr>
            <a:r>
              <a:rPr lang="en-US" sz="1200" dirty="0">
                <a:latin typeface="Century Gothic" panose="020B0502020202020204" pitchFamily="34" charset="0"/>
                <a:cs typeface="Arial" panose="020B0604020202020204" pitchFamily="34" charset="0"/>
              </a:rPr>
              <a:t>He carries 18 years of experience, working in telecom and banking sectors, focused on Business continuity, Information security, technology risk management, control sciences, process optimization and technology governance areas.</a:t>
            </a:r>
          </a:p>
          <a:p>
            <a:pPr marL="0" lvl="1" algn="just" eaLnBrk="0" hangingPunct="0">
              <a:lnSpc>
                <a:spcPct val="114000"/>
              </a:lnSpc>
              <a:tabLst>
                <a:tab pos="457200" algn="l"/>
                <a:tab pos="1828800" algn="l"/>
              </a:tabLst>
              <a:defRPr/>
            </a:pPr>
            <a:endParaRPr lang="en-US" sz="1200" dirty="0">
              <a:latin typeface="Century Gothic" panose="020B0502020202020204" pitchFamily="34" charset="0"/>
              <a:cs typeface="Arial" panose="020B0604020202020204" pitchFamily="34" charset="0"/>
            </a:endParaRPr>
          </a:p>
          <a:p>
            <a:pPr marL="0" lvl="1" algn="just" eaLnBrk="0" hangingPunct="0">
              <a:lnSpc>
                <a:spcPct val="114000"/>
              </a:lnSpc>
              <a:tabLst>
                <a:tab pos="457200" algn="l"/>
                <a:tab pos="1828800" algn="l"/>
              </a:tabLst>
              <a:defRPr/>
            </a:pPr>
            <a:r>
              <a:rPr lang="en-US" sz="1200" dirty="0">
                <a:latin typeface="Century Gothic" panose="020B0502020202020204" pitchFamily="34" charset="0"/>
                <a:cs typeface="Arial" panose="020B0604020202020204" pitchFamily="34" charset="0"/>
              </a:rPr>
              <a:t>He has delivered variety of trainings, workshops and awareness sessions in public as well as in corporate sector.</a:t>
            </a:r>
          </a:p>
          <a:p>
            <a:pPr marL="0" lvl="1" algn="just" eaLnBrk="0" hangingPunct="0">
              <a:lnSpc>
                <a:spcPct val="114000"/>
              </a:lnSpc>
              <a:tabLst>
                <a:tab pos="457200" algn="l"/>
                <a:tab pos="1828800" algn="l"/>
              </a:tabLst>
              <a:defRPr/>
            </a:pPr>
            <a:endParaRPr lang="en-US" sz="1200" b="1" i="1" dirty="0">
              <a:solidFill>
                <a:srgbClr val="BBE0E3">
                  <a:lumMod val="10000"/>
                </a:srgbClr>
              </a:solidFill>
              <a:latin typeface="Century Gothic" panose="020B0502020202020204" pitchFamily="34" charset="0"/>
              <a:cs typeface="Arial" panose="020B0604020202020204" pitchFamily="34" charset="0"/>
            </a:endParaRPr>
          </a:p>
          <a:p>
            <a:pPr marL="0" lvl="1" algn="just" eaLnBrk="0" hangingPunct="0">
              <a:lnSpc>
                <a:spcPct val="114000"/>
              </a:lnSpc>
              <a:tabLst>
                <a:tab pos="457200" algn="l"/>
                <a:tab pos="1828800" algn="l"/>
              </a:tabLst>
              <a:defRPr/>
            </a:pPr>
            <a:br>
              <a:rPr lang="en-US" sz="1200" b="1" dirty="0">
                <a:solidFill>
                  <a:srgbClr val="BBE0E3">
                    <a:lumMod val="10000"/>
                  </a:srgbClr>
                </a:solidFill>
                <a:latin typeface="Century Gothic" panose="020B0502020202020204" pitchFamily="34" charset="0"/>
                <a:cs typeface="Arial" panose="020B0604020202020204" pitchFamily="34" charset="0"/>
              </a:rPr>
            </a:br>
            <a:endParaRPr lang="en-US" sz="1200" b="1" dirty="0">
              <a:solidFill>
                <a:srgbClr val="535355"/>
              </a:solidFill>
              <a:latin typeface="Century Gothic" panose="020B0502020202020204" pitchFamily="34" charset="0"/>
              <a:cs typeface="Arial" panose="020B0604020202020204" pitchFamily="34" charset="0"/>
            </a:endParaRPr>
          </a:p>
        </p:txBody>
      </p:sp>
      <p:grpSp>
        <p:nvGrpSpPr>
          <p:cNvPr id="255" name="Google Shape;255;p19"/>
          <p:cNvGrpSpPr/>
          <p:nvPr/>
        </p:nvGrpSpPr>
        <p:grpSpPr>
          <a:xfrm>
            <a:off x="1075304" y="872592"/>
            <a:ext cx="3340245" cy="34289"/>
            <a:chOff x="5029200" y="2769580"/>
            <a:chExt cx="4453660" cy="45719"/>
          </a:xfrm>
        </p:grpSpPr>
        <p:sp>
          <p:nvSpPr>
            <p:cNvPr id="256" name="Google Shape;256;p19"/>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257" name="Google Shape;257;p19"/>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grpSp>
        <p:nvGrpSpPr>
          <p:cNvPr id="258" name="Google Shape;258;p19"/>
          <p:cNvGrpSpPr/>
          <p:nvPr/>
        </p:nvGrpSpPr>
        <p:grpSpPr>
          <a:xfrm>
            <a:off x="4415549" y="945215"/>
            <a:ext cx="5972175" cy="1933575"/>
            <a:chOff x="6019800" y="2362200"/>
            <a:chExt cx="7962900" cy="2578100"/>
          </a:xfrm>
        </p:grpSpPr>
        <p:sp>
          <p:nvSpPr>
            <p:cNvPr id="259" name="Google Shape;259;p19"/>
            <p:cNvSpPr/>
            <p:nvPr/>
          </p:nvSpPr>
          <p:spPr>
            <a:xfrm>
              <a:off x="6019800" y="2362200"/>
              <a:ext cx="7962900" cy="2578100"/>
            </a:xfrm>
            <a:prstGeom prst="roundRect">
              <a:avLst>
                <a:gd name="adj" fmla="val 50000"/>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261" name="Google Shape;261;p19"/>
            <p:cNvSpPr/>
            <p:nvPr/>
          </p:nvSpPr>
          <p:spPr>
            <a:xfrm>
              <a:off x="8919168" y="2878137"/>
              <a:ext cx="3272832" cy="1600439"/>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tr-TR" sz="1200" b="1" dirty="0">
                  <a:solidFill>
                    <a:srgbClr val="D8D8D8"/>
                  </a:solidFill>
                  <a:latin typeface="Century Gothic"/>
                  <a:ea typeface="Century Gothic"/>
                  <a:cs typeface="Century Gothic"/>
                  <a:sym typeface="Century Gothic"/>
                </a:rPr>
                <a:t>You cannot positively influence your life when you are not emotionally strong. Strength comes from within. </a:t>
              </a:r>
              <a:endParaRPr sz="1200" b="1" dirty="0">
                <a:solidFill>
                  <a:schemeClr val="dk1"/>
                </a:solidFill>
                <a:latin typeface="Century Gothic"/>
                <a:ea typeface="Century Gothic"/>
                <a:cs typeface="Century Gothic"/>
                <a:sym typeface="Century Gothic"/>
              </a:endParaRPr>
            </a:p>
          </p:txBody>
        </p:sp>
      </p:grpSp>
      <p:sp>
        <p:nvSpPr>
          <p:cNvPr id="262" name="Google Shape;262;p19"/>
          <p:cNvSpPr txBox="1"/>
          <p:nvPr/>
        </p:nvSpPr>
        <p:spPr>
          <a:xfrm>
            <a:off x="1014371" y="228401"/>
            <a:ext cx="5129253" cy="34624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Muhammad Kashif – Speaker</a:t>
            </a:r>
          </a:p>
          <a:p>
            <a:r>
              <a:rPr lang="en-US" sz="1800" dirty="0">
                <a:solidFill>
                  <a:schemeClr val="bg1">
                    <a:lumMod val="50000"/>
                  </a:schemeClr>
                </a:solidFill>
                <a:latin typeface="Century Gothic" panose="020B0502020202020204" pitchFamily="34" charset="0"/>
              </a:rPr>
              <a:t>BCM Practice Head – Ecovis </a:t>
            </a:r>
            <a:r>
              <a:rPr lang="en-US" sz="1800" dirty="0" err="1">
                <a:solidFill>
                  <a:schemeClr val="bg1">
                    <a:lumMod val="50000"/>
                  </a:schemeClr>
                </a:solidFill>
                <a:latin typeface="Century Gothic" panose="020B0502020202020204" pitchFamily="34" charset="0"/>
              </a:rPr>
              <a:t>AlSabti</a:t>
            </a:r>
            <a:r>
              <a:rPr lang="en-US" sz="1800" dirty="0">
                <a:solidFill>
                  <a:schemeClr val="bg1">
                    <a:lumMod val="50000"/>
                  </a:schemeClr>
                </a:solidFill>
                <a:latin typeface="Century Gothic" panose="020B0502020202020204" pitchFamily="34" charset="0"/>
              </a:rPr>
              <a:t> </a:t>
            </a:r>
          </a:p>
        </p:txBody>
      </p:sp>
      <p:sp>
        <p:nvSpPr>
          <p:cNvPr id="28" name="Oval 27">
            <a:extLst>
              <a:ext uri="{FF2B5EF4-FFF2-40B4-BE49-F238E27FC236}">
                <a16:creationId xmlns:a16="http://schemas.microsoft.com/office/drawing/2014/main" id="{53DF9C8B-AF09-0C13-C44E-58CA94E069E4}"/>
              </a:ext>
            </a:extLst>
          </p:cNvPr>
          <p:cNvSpPr/>
          <p:nvPr/>
        </p:nvSpPr>
        <p:spPr>
          <a:xfrm flipH="1">
            <a:off x="4552145" y="1043203"/>
            <a:ext cx="1739409" cy="1739409"/>
          </a:xfrm>
          <a:prstGeom prst="ellipse">
            <a:avLst/>
          </a:prstGeom>
          <a:blipFill dpi="0" rotWithShape="1">
            <a:blip r:embed="rId3"/>
            <a:srcRect/>
            <a:stretch>
              <a:fillRect l="1000" t="-1000" r="1000" b="-17000"/>
            </a:stretch>
          </a:blipFill>
          <a:ln>
            <a:noFill/>
          </a:ln>
          <a:effectLst>
            <a:outerShdw blurRad="76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0" name="TextBox 29">
            <a:extLst>
              <a:ext uri="{FF2B5EF4-FFF2-40B4-BE49-F238E27FC236}">
                <a16:creationId xmlns:a16="http://schemas.microsoft.com/office/drawing/2014/main" id="{E61603EF-1A65-96DE-36B6-7C765095367D}"/>
              </a:ext>
            </a:extLst>
          </p:cNvPr>
          <p:cNvSpPr txBox="1"/>
          <p:nvPr/>
        </p:nvSpPr>
        <p:spPr>
          <a:xfrm>
            <a:off x="4651445" y="3724416"/>
            <a:ext cx="4035357" cy="954107"/>
          </a:xfrm>
          <a:prstGeom prst="rect">
            <a:avLst/>
          </a:prstGeom>
          <a:noFill/>
        </p:spPr>
        <p:txBody>
          <a:bodyPr wrap="square" rtlCol="0">
            <a:spAutoFit/>
          </a:bodyPr>
          <a:lstStyle/>
          <a:p>
            <a:r>
              <a:rPr lang="en-US" sz="1200" b="1" dirty="0">
                <a:solidFill>
                  <a:srgbClr val="C71F3F"/>
                </a:solidFill>
                <a:latin typeface="Century Gothic" panose="020B0502020202020204" pitchFamily="34" charset="0"/>
                <a:cs typeface="Arial" panose="020B0604020202020204" pitchFamily="34" charset="0"/>
              </a:rPr>
              <a:t>Following are his credentials:</a:t>
            </a:r>
          </a:p>
          <a:p>
            <a:pPr marL="342900" indent="-342900">
              <a:buFont typeface="Arial" panose="020B0604020202020204" pitchFamily="34" charset="0"/>
              <a:buChar char="•"/>
            </a:pPr>
            <a:r>
              <a:rPr lang="en-US" sz="1100" dirty="0">
                <a:solidFill>
                  <a:prstClr val="black"/>
                </a:solidFill>
                <a:latin typeface="Century Gothic" panose="020B0502020202020204" pitchFamily="34" charset="0"/>
              </a:rPr>
              <a:t>Certified Information Security Manager (CISM)</a:t>
            </a:r>
          </a:p>
          <a:p>
            <a:pPr marL="342900" indent="-342900">
              <a:buFont typeface="Arial" panose="020B0604020202020204" pitchFamily="34" charset="0"/>
              <a:buChar char="•"/>
            </a:pPr>
            <a:r>
              <a:rPr lang="en-US" sz="1100" dirty="0">
                <a:solidFill>
                  <a:prstClr val="black"/>
                </a:solidFill>
                <a:latin typeface="Century Gothic" panose="020B0502020202020204" pitchFamily="34" charset="0"/>
              </a:rPr>
              <a:t>Certificate of Business Continuity Institute (CBCI)</a:t>
            </a:r>
          </a:p>
          <a:p>
            <a:pPr marL="342900" indent="-342900">
              <a:buFont typeface="Arial" panose="020B0604020202020204" pitchFamily="34" charset="0"/>
              <a:buChar char="•"/>
            </a:pPr>
            <a:r>
              <a:rPr lang="en-US" sz="1100" dirty="0">
                <a:solidFill>
                  <a:prstClr val="black"/>
                </a:solidFill>
                <a:latin typeface="Century Gothic" panose="020B0502020202020204" pitchFamily="34" charset="0"/>
              </a:rPr>
              <a:t>ISO 27001 Lead Auditor</a:t>
            </a:r>
          </a:p>
          <a:p>
            <a:pPr marL="342900" indent="-342900">
              <a:buFont typeface="Arial" panose="020B0604020202020204" pitchFamily="34" charset="0"/>
              <a:buChar char="•"/>
            </a:pPr>
            <a:r>
              <a:rPr lang="en-US" sz="1100" dirty="0">
                <a:solidFill>
                  <a:prstClr val="black"/>
                </a:solidFill>
                <a:latin typeface="Century Gothic" panose="020B0502020202020204" pitchFamily="34" charset="0"/>
              </a:rPr>
              <a:t>DevOps Fundamentals &amp; Professional Levels</a:t>
            </a:r>
          </a:p>
        </p:txBody>
      </p:sp>
      <p:sp>
        <p:nvSpPr>
          <p:cNvPr id="31" name="Rectangle 30">
            <a:extLst>
              <a:ext uri="{FF2B5EF4-FFF2-40B4-BE49-F238E27FC236}">
                <a16:creationId xmlns:a16="http://schemas.microsoft.com/office/drawing/2014/main" id="{C1D2569C-1D93-EFB8-AB4C-6C49AC00DB62}"/>
              </a:ext>
            </a:extLst>
          </p:cNvPr>
          <p:cNvSpPr/>
          <p:nvPr/>
        </p:nvSpPr>
        <p:spPr>
          <a:xfrm>
            <a:off x="0" y="4816930"/>
            <a:ext cx="9144000" cy="326570"/>
          </a:xfrm>
          <a:prstGeom prst="rect">
            <a:avLst/>
          </a:prstGeom>
          <a:solidFill>
            <a:schemeClr val="tx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AD9C1EC-023C-AF0F-E9CC-AC8E5AD6B42F}"/>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 03| www.ecovisalsabti.com</a:t>
            </a:r>
          </a:p>
        </p:txBody>
      </p:sp>
      <p:sp>
        <p:nvSpPr>
          <p:cNvPr id="238" name="Google Shape;238;p19"/>
          <p:cNvSpPr/>
          <p:nvPr/>
        </p:nvSpPr>
        <p:spPr>
          <a:xfrm rot="10800000" flipH="1">
            <a:off x="466726" y="228401"/>
            <a:ext cx="496860" cy="496860"/>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41"/>
                                        </p:tgtEl>
                                        <p:attrNameLst>
                                          <p:attrName>style.visibility</p:attrName>
                                        </p:attrNameLst>
                                      </p:cBhvr>
                                      <p:to>
                                        <p:strVal val="visible"/>
                                      </p:to>
                                    </p:set>
                                    <p:anim calcmode="lin" valueType="num">
                                      <p:cBhvr additive="base">
                                        <p:cTn id="7" dur="500"/>
                                        <p:tgtEl>
                                          <p:spTgt spid="241"/>
                                        </p:tgtEl>
                                        <p:attrNameLst>
                                          <p:attrName>ppt_w</p:attrName>
                                        </p:attrNameLst>
                                      </p:cBhvr>
                                      <p:tavLst>
                                        <p:tav tm="0">
                                          <p:val>
                                            <p:strVal val="0"/>
                                          </p:val>
                                        </p:tav>
                                        <p:tav tm="100000">
                                          <p:val>
                                            <p:strVal val="#ppt_w"/>
                                          </p:val>
                                        </p:tav>
                                      </p:tavLst>
                                    </p:anim>
                                    <p:anim calcmode="lin" valueType="num">
                                      <p:cBhvr additive="base">
                                        <p:cTn id="8" dur="500"/>
                                        <p:tgtEl>
                                          <p:spTgt spid="241"/>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250"/>
                                  </p:stCondLst>
                                  <p:childTnLst>
                                    <p:set>
                                      <p:cBhvr>
                                        <p:cTn id="10" dur="1" fill="hold">
                                          <p:stCondLst>
                                            <p:cond delay="0"/>
                                          </p:stCondLst>
                                        </p:cTn>
                                        <p:tgtEl>
                                          <p:spTgt spid="249"/>
                                        </p:tgtEl>
                                        <p:attrNameLst>
                                          <p:attrName>style.visibility</p:attrName>
                                        </p:attrNameLst>
                                      </p:cBhvr>
                                      <p:to>
                                        <p:strVal val="visible"/>
                                      </p:to>
                                    </p:set>
                                    <p:anim calcmode="lin" valueType="num">
                                      <p:cBhvr additive="base">
                                        <p:cTn id="11" dur="500"/>
                                        <p:tgtEl>
                                          <p:spTgt spid="249"/>
                                        </p:tgtEl>
                                        <p:attrNameLst>
                                          <p:attrName>ppt_w</p:attrName>
                                        </p:attrNameLst>
                                      </p:cBhvr>
                                      <p:tavLst>
                                        <p:tav tm="0">
                                          <p:val>
                                            <p:strVal val="0"/>
                                          </p:val>
                                        </p:tav>
                                        <p:tav tm="100000">
                                          <p:val>
                                            <p:strVal val="#ppt_w"/>
                                          </p:val>
                                        </p:tav>
                                      </p:tavLst>
                                    </p:anim>
                                    <p:anim calcmode="lin" valueType="num">
                                      <p:cBhvr additive="base">
                                        <p:cTn id="12" dur="500"/>
                                        <p:tgtEl>
                                          <p:spTgt spid="249"/>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500"/>
                                  </p:stCondLst>
                                  <p:childTnLst>
                                    <p:set>
                                      <p:cBhvr>
                                        <p:cTn id="14" dur="1" fill="hold">
                                          <p:stCondLst>
                                            <p:cond delay="0"/>
                                          </p:stCondLst>
                                        </p:cTn>
                                        <p:tgtEl>
                                          <p:spTgt spid="245"/>
                                        </p:tgtEl>
                                        <p:attrNameLst>
                                          <p:attrName>style.visibility</p:attrName>
                                        </p:attrNameLst>
                                      </p:cBhvr>
                                      <p:to>
                                        <p:strVal val="visible"/>
                                      </p:to>
                                    </p:set>
                                    <p:anim calcmode="lin" valueType="num">
                                      <p:cBhvr additive="base">
                                        <p:cTn id="15" dur="500"/>
                                        <p:tgtEl>
                                          <p:spTgt spid="245"/>
                                        </p:tgtEl>
                                        <p:attrNameLst>
                                          <p:attrName>ppt_w</p:attrName>
                                        </p:attrNameLst>
                                      </p:cBhvr>
                                      <p:tavLst>
                                        <p:tav tm="0">
                                          <p:val>
                                            <p:strVal val="0"/>
                                          </p:val>
                                        </p:tav>
                                        <p:tav tm="100000">
                                          <p:val>
                                            <p:strVal val="#ppt_w"/>
                                          </p:val>
                                        </p:tav>
                                      </p:tavLst>
                                    </p:anim>
                                    <p:anim calcmode="lin" valueType="num">
                                      <p:cBhvr additive="base">
                                        <p:cTn id="16" dur="500"/>
                                        <p:tgtEl>
                                          <p:spTgt spid="245"/>
                                        </p:tgtEl>
                                        <p:attrNameLst>
                                          <p:attrName>ppt_h</p:attrName>
                                        </p:attrNameLst>
                                      </p:cBhvr>
                                      <p:tavLst>
                                        <p:tav tm="0">
                                          <p:val>
                                            <p:strVal val="0"/>
                                          </p:val>
                                        </p:tav>
                                        <p:tav tm="100000">
                                          <p:val>
                                            <p:strVal val="#ppt_h"/>
                                          </p:val>
                                        </p:tav>
                                      </p:tavLst>
                                    </p:anim>
                                  </p:childTnLst>
                                </p:cTn>
                              </p:par>
                              <p:par>
                                <p:cTn id="17" presetID="2" presetClass="entr" presetSubtype="2" fill="hold" nodeType="withEffect">
                                  <p:stCondLst>
                                    <p:cond delay="1000"/>
                                  </p:stCondLst>
                                  <p:childTnLst>
                                    <p:set>
                                      <p:cBhvr>
                                        <p:cTn id="18" dur="1" fill="hold">
                                          <p:stCondLst>
                                            <p:cond delay="0"/>
                                          </p:stCondLst>
                                        </p:cTn>
                                        <p:tgtEl>
                                          <p:spTgt spid="258"/>
                                        </p:tgtEl>
                                        <p:attrNameLst>
                                          <p:attrName>style.visibility</p:attrName>
                                        </p:attrNameLst>
                                      </p:cBhvr>
                                      <p:to>
                                        <p:strVal val="visible"/>
                                      </p:to>
                                    </p:set>
                                    <p:anim calcmode="lin" valueType="num">
                                      <p:cBhvr additive="base">
                                        <p:cTn id="19" dur="750"/>
                                        <p:tgtEl>
                                          <p:spTgt spid="258"/>
                                        </p:tgtEl>
                                        <p:attrNameLst>
                                          <p:attrName>ppt_x</p:attrName>
                                        </p:attrNameLst>
                                      </p:cBhvr>
                                      <p:tavLst>
                                        <p:tav tm="0">
                                          <p:val>
                                            <p:strVal val="#ppt_x+1"/>
                                          </p:val>
                                        </p:tav>
                                        <p:tav tm="100000">
                                          <p:val>
                                            <p:strVal val="#ppt_x"/>
                                          </p:val>
                                        </p:tav>
                                      </p:tavLst>
                                    </p:anim>
                                  </p:childTnLst>
                                </p:cTn>
                              </p:par>
                              <p:par>
                                <p:cTn id="20" presetID="10" presetClass="entr" presetSubtype="0" fill="hold" nodeType="withEffect">
                                  <p:stCondLst>
                                    <p:cond delay="0"/>
                                  </p:stCondLst>
                                  <p:childTnLst>
                                    <p:set>
                                      <p:cBhvr>
                                        <p:cTn id="21" dur="1" fill="hold">
                                          <p:stCondLst>
                                            <p:cond delay="0"/>
                                          </p:stCondLst>
                                        </p:cTn>
                                        <p:tgtEl>
                                          <p:spTgt spid="254"/>
                                        </p:tgtEl>
                                        <p:attrNameLst>
                                          <p:attrName>style.visibility</p:attrName>
                                        </p:attrNameLst>
                                      </p:cBhvr>
                                      <p:to>
                                        <p:strVal val="visible"/>
                                      </p:to>
                                    </p:set>
                                    <p:animEffect transition="in" filter="fade">
                                      <p:cBhvr>
                                        <p:cTn id="22" dur="500"/>
                                        <p:tgtEl>
                                          <p:spTgt spid="254"/>
                                        </p:tgtEl>
                                      </p:cBhvr>
                                    </p:animEffect>
                                  </p:childTnLst>
                                </p:cTn>
                              </p:par>
                              <p:par>
                                <p:cTn id="23" presetID="10" presetClass="entr" presetSubtype="0" fill="hold" nodeType="withEffect">
                                  <p:stCondLst>
                                    <p:cond delay="0"/>
                                  </p:stCondLst>
                                  <p:childTnLst>
                                    <p:set>
                                      <p:cBhvr>
                                        <p:cTn id="24" dur="1" fill="hold">
                                          <p:stCondLst>
                                            <p:cond delay="0"/>
                                          </p:stCondLst>
                                        </p:cTn>
                                        <p:tgtEl>
                                          <p:spTgt spid="255"/>
                                        </p:tgtEl>
                                        <p:attrNameLst>
                                          <p:attrName>style.visibility</p:attrName>
                                        </p:attrNameLst>
                                      </p:cBhvr>
                                      <p:to>
                                        <p:strVal val="visible"/>
                                      </p:to>
                                    </p:set>
                                    <p:animEffect transition="in" filter="fade">
                                      <p:cBhvr>
                                        <p:cTn id="25"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24;p15">
            <a:extLst>
              <a:ext uri="{FF2B5EF4-FFF2-40B4-BE49-F238E27FC236}">
                <a16:creationId xmlns:a16="http://schemas.microsoft.com/office/drawing/2014/main" id="{87A61D78-0CD8-1843-FE44-CF2A19BFD91B}"/>
              </a:ext>
            </a:extLst>
          </p:cNvPr>
          <p:cNvSpPr/>
          <p:nvPr/>
        </p:nvSpPr>
        <p:spPr>
          <a:xfrm rot="-671048">
            <a:off x="5840639" y="617813"/>
            <a:ext cx="3576429" cy="3576429"/>
          </a:xfrm>
          <a:prstGeom prst="ellipse">
            <a:avLst/>
          </a:prstGeom>
          <a:solidFill>
            <a:schemeClr val="tx1">
              <a:lumMod val="85000"/>
              <a:lumOff val="1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0" name="Google Shape;125;p15">
            <a:extLst>
              <a:ext uri="{FF2B5EF4-FFF2-40B4-BE49-F238E27FC236}">
                <a16:creationId xmlns:a16="http://schemas.microsoft.com/office/drawing/2014/main" id="{EF827BE2-5736-7326-8669-647C7EDE2BBE}"/>
              </a:ext>
            </a:extLst>
          </p:cNvPr>
          <p:cNvGrpSpPr/>
          <p:nvPr/>
        </p:nvGrpSpPr>
        <p:grpSpPr>
          <a:xfrm rot="-671048">
            <a:off x="5580298" y="324859"/>
            <a:ext cx="4097111" cy="4162338"/>
            <a:chOff x="9124043" y="-2040757"/>
            <a:chExt cx="5462814" cy="5549784"/>
          </a:xfrm>
        </p:grpSpPr>
        <p:sp>
          <p:nvSpPr>
            <p:cNvPr id="11" name="Google Shape;126;p15">
              <a:extLst>
                <a:ext uri="{FF2B5EF4-FFF2-40B4-BE49-F238E27FC236}">
                  <a16:creationId xmlns:a16="http://schemas.microsoft.com/office/drawing/2014/main" id="{1C665708-A31D-0E14-C2E1-C2F70C4DEF80}"/>
                </a:ext>
              </a:extLst>
            </p:cNvPr>
            <p:cNvSpPr/>
            <p:nvPr/>
          </p:nvSpPr>
          <p:spPr>
            <a:xfrm>
              <a:off x="11447915" y="334710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2" name="Google Shape;127;p15">
              <a:extLst>
                <a:ext uri="{FF2B5EF4-FFF2-40B4-BE49-F238E27FC236}">
                  <a16:creationId xmlns:a16="http://schemas.microsoft.com/office/drawing/2014/main" id="{821F0D6E-CD86-68D7-36C7-9FED5FBD6B16}"/>
                </a:ext>
              </a:extLst>
            </p:cNvPr>
            <p:cNvSpPr/>
            <p:nvPr/>
          </p:nvSpPr>
          <p:spPr>
            <a:xfrm>
              <a:off x="9124043" y="-2040757"/>
              <a:ext cx="5462814" cy="5462814"/>
            </a:xfrm>
            <a:prstGeom prst="ellipse">
              <a:avLst/>
            </a:prstGeom>
            <a:no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3" name="Google Shape;128;p15">
              <a:extLst>
                <a:ext uri="{FF2B5EF4-FFF2-40B4-BE49-F238E27FC236}">
                  <a16:creationId xmlns:a16="http://schemas.microsoft.com/office/drawing/2014/main" id="{0DE93B77-9683-511B-0D56-18854FC9AEA8}"/>
                </a:ext>
              </a:extLst>
            </p:cNvPr>
            <p:cNvSpPr/>
            <p:nvPr/>
          </p:nvSpPr>
          <p:spPr>
            <a:xfrm>
              <a:off x="12552815" y="-2009573"/>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2" name="Title 4">
            <a:extLst>
              <a:ext uri="{FF2B5EF4-FFF2-40B4-BE49-F238E27FC236}">
                <a16:creationId xmlns:a16="http://schemas.microsoft.com/office/drawing/2014/main" id="{E0E898AF-FC51-4618-A1E4-275BB7A581C6}"/>
              </a:ext>
            </a:extLst>
          </p:cNvPr>
          <p:cNvSpPr txBox="1">
            <a:spLocks/>
          </p:cNvSpPr>
          <p:nvPr/>
        </p:nvSpPr>
        <p:spPr>
          <a:xfrm>
            <a:off x="6162675" y="1732550"/>
            <a:ext cx="3004313" cy="948007"/>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a:solidFill>
                  <a:schemeClr val="bg1"/>
                </a:solidFill>
                <a:latin typeface="Century Gothic" panose="020B0502020202020204" pitchFamily="34" charset="0"/>
              </a:rPr>
              <a:t>Take-on for </a:t>
            </a:r>
          </a:p>
          <a:p>
            <a:pPr algn="ctr"/>
            <a:r>
              <a:rPr lang="en-US" sz="3200" b="1" dirty="0">
                <a:solidFill>
                  <a:schemeClr val="bg1"/>
                </a:solidFill>
                <a:latin typeface="Century Gothic" panose="020B0502020202020204" pitchFamily="34" charset="0"/>
              </a:rPr>
              <a:t>Today’s Session! </a:t>
            </a:r>
          </a:p>
        </p:txBody>
      </p:sp>
      <p:sp>
        <p:nvSpPr>
          <p:cNvPr id="3"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08A9A629-0B82-41AE-0FA5-A95C739FE3E0}"/>
              </a:ext>
            </a:extLst>
          </p:cNvPr>
          <p:cNvSpPr/>
          <p:nvPr/>
        </p:nvSpPr>
        <p:spPr bwMode="gray">
          <a:xfrm>
            <a:off x="1733445" y="666292"/>
            <a:ext cx="3794307" cy="998999"/>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tx1">
                    <a:lumMod val="75000"/>
                    <a:lumOff val="25000"/>
                  </a:schemeClr>
                </a:solidFill>
                <a:latin typeface="Century Gothic" panose="020B0502020202020204" pitchFamily="34" charset="0"/>
                <a:cs typeface="Calibri" panose="020F0502020204030204" pitchFamily="34" charset="0"/>
              </a:rPr>
              <a:t>Introduction to </a:t>
            </a:r>
            <a:r>
              <a:rPr lang="en-US" sz="2000" kern="0" dirty="0">
                <a:effectLst/>
                <a:latin typeface="Century Gothic" panose="020B0502020202020204" pitchFamily="34" charset="0"/>
                <a:ea typeface="MS PGothic" panose="020B0600070205080204" pitchFamily="34" charset="-128"/>
              </a:rPr>
              <a:t>Business Continuity Management (BCM)</a:t>
            </a:r>
            <a:endParaRPr lang="en-US" sz="2000" kern="0" dirty="0">
              <a:solidFill>
                <a:schemeClr val="tx1">
                  <a:lumMod val="75000"/>
                  <a:lumOff val="25000"/>
                </a:schemeClr>
              </a:solidFill>
              <a:latin typeface="Century Gothic" panose="020B0502020202020204" pitchFamily="34" charset="0"/>
              <a:cs typeface="Calibri" panose="020F0502020204030204" pitchFamily="34" charset="0"/>
            </a:endParaRPr>
          </a:p>
        </p:txBody>
      </p:sp>
      <p:sp>
        <p:nvSpPr>
          <p:cNvPr id="4"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098CD2A3-72BC-092E-F24A-BE9DEB013BCD}"/>
              </a:ext>
            </a:extLst>
          </p:cNvPr>
          <p:cNvSpPr/>
          <p:nvPr/>
        </p:nvSpPr>
        <p:spPr bwMode="gray">
          <a:xfrm>
            <a:off x="926758" y="559395"/>
            <a:ext cx="926630" cy="1206065"/>
          </a:xfrm>
          <a:prstGeom prst="roundRect">
            <a:avLst>
              <a:gd name="adj" fmla="val 9083"/>
            </a:avLst>
          </a:prstGeom>
          <a:solidFill>
            <a:srgbClr val="C71F3F"/>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1</a:t>
            </a:r>
          </a:p>
        </p:txBody>
      </p:sp>
      <p:sp>
        <p:nvSpPr>
          <p:cNvPr id="5"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7E7475B5-75F7-0E10-CB43-EC054822BF7B}"/>
              </a:ext>
            </a:extLst>
          </p:cNvPr>
          <p:cNvSpPr/>
          <p:nvPr/>
        </p:nvSpPr>
        <p:spPr bwMode="gray">
          <a:xfrm>
            <a:off x="1692277" y="2114671"/>
            <a:ext cx="3792064" cy="965249"/>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bg1">
                    <a:lumMod val="75000"/>
                  </a:schemeClr>
                </a:solidFill>
                <a:latin typeface="Century Gothic" panose="020B0502020202020204" pitchFamily="34" charset="0"/>
                <a:cs typeface="Arial" panose="020B0604020202020204" pitchFamily="34" charset="0"/>
              </a:rPr>
              <a:t>Internal Audit Evaluation of Key BCM Elements</a:t>
            </a:r>
          </a:p>
        </p:txBody>
      </p:sp>
      <p:sp>
        <p:nvSpPr>
          <p:cNvPr id="6"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C483303C-4385-8722-7018-2F4180FE0783}"/>
              </a:ext>
            </a:extLst>
          </p:cNvPr>
          <p:cNvSpPr/>
          <p:nvPr/>
        </p:nvSpPr>
        <p:spPr bwMode="gray">
          <a:xfrm>
            <a:off x="930298" y="2007774"/>
            <a:ext cx="926630" cy="1105317"/>
          </a:xfrm>
          <a:prstGeom prst="roundRect">
            <a:avLst>
              <a:gd name="adj" fmla="val 9083"/>
            </a:avLst>
          </a:prstGeom>
          <a:solidFill>
            <a:schemeClr val="bg1">
              <a:lumMod val="75000"/>
            </a:schemeClr>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2</a:t>
            </a:r>
          </a:p>
        </p:txBody>
      </p:sp>
      <p:sp>
        <p:nvSpPr>
          <p:cNvPr id="7"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95A4996D-7D7A-0AE2-5B21-8EE20C1E6757}"/>
              </a:ext>
            </a:extLst>
          </p:cNvPr>
          <p:cNvSpPr/>
          <p:nvPr/>
        </p:nvSpPr>
        <p:spPr bwMode="gray">
          <a:xfrm>
            <a:off x="1692277" y="3471019"/>
            <a:ext cx="3783085" cy="1013672"/>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bg1">
                    <a:lumMod val="75000"/>
                  </a:schemeClr>
                </a:solidFill>
                <a:latin typeface="Century Gothic" panose="020B0502020202020204" pitchFamily="34" charset="0"/>
                <a:cs typeface="Arial" panose="020B0604020202020204" pitchFamily="34" charset="0"/>
              </a:rPr>
              <a:t>Sample Work Programs for BCM Assurance or Advisory Engagements</a:t>
            </a:r>
          </a:p>
        </p:txBody>
      </p:sp>
      <p:sp>
        <p:nvSpPr>
          <p:cNvPr id="8"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67C0171D-5CDB-3DD8-06EC-1791B9D66E0F}"/>
              </a:ext>
            </a:extLst>
          </p:cNvPr>
          <p:cNvSpPr/>
          <p:nvPr/>
        </p:nvSpPr>
        <p:spPr bwMode="gray">
          <a:xfrm>
            <a:off x="944469" y="3398575"/>
            <a:ext cx="926630" cy="1086116"/>
          </a:xfrm>
          <a:prstGeom prst="roundRect">
            <a:avLst>
              <a:gd name="adj" fmla="val 9083"/>
            </a:avLst>
          </a:prstGeom>
          <a:solidFill>
            <a:schemeClr val="bg1">
              <a:lumMod val="75000"/>
            </a:schemeClr>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3</a:t>
            </a:r>
          </a:p>
        </p:txBody>
      </p:sp>
      <p:grpSp>
        <p:nvGrpSpPr>
          <p:cNvPr id="20" name="Google Shape;193;p17">
            <a:extLst>
              <a:ext uri="{FF2B5EF4-FFF2-40B4-BE49-F238E27FC236}">
                <a16:creationId xmlns:a16="http://schemas.microsoft.com/office/drawing/2014/main" id="{73B13133-5D71-6085-055E-76B13E57F4DA}"/>
              </a:ext>
            </a:extLst>
          </p:cNvPr>
          <p:cNvGrpSpPr/>
          <p:nvPr/>
        </p:nvGrpSpPr>
        <p:grpSpPr>
          <a:xfrm>
            <a:off x="2031398" y="1778871"/>
            <a:ext cx="2974943" cy="34289"/>
            <a:chOff x="5029200" y="2769580"/>
            <a:chExt cx="3966590" cy="45719"/>
          </a:xfrm>
        </p:grpSpPr>
        <p:sp>
          <p:nvSpPr>
            <p:cNvPr id="21" name="Google Shape;194;p17">
              <a:extLst>
                <a:ext uri="{FF2B5EF4-FFF2-40B4-BE49-F238E27FC236}">
                  <a16:creationId xmlns:a16="http://schemas.microsoft.com/office/drawing/2014/main" id="{5A65D11B-5525-D17D-F59D-00C8A34FE976}"/>
                </a:ext>
              </a:extLst>
            </p:cNvPr>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22" name="Google Shape;195;p17">
              <a:extLst>
                <a:ext uri="{FF2B5EF4-FFF2-40B4-BE49-F238E27FC236}">
                  <a16:creationId xmlns:a16="http://schemas.microsoft.com/office/drawing/2014/main" id="{2A67315D-F657-0FC3-9BB4-93C2B0D4BF53}"/>
                </a:ext>
              </a:extLst>
            </p:cNvPr>
            <p:cNvCxnSpPr>
              <a:cxnSpLocks/>
            </p:cNvCxnSpPr>
            <p:nvPr/>
          </p:nvCxnSpPr>
          <p:spPr>
            <a:xfrm>
              <a:off x="5711825" y="2792439"/>
              <a:ext cx="3283965" cy="0"/>
            </a:xfrm>
            <a:prstGeom prst="straightConnector1">
              <a:avLst/>
            </a:prstGeom>
            <a:noFill/>
            <a:ln w="9525" cap="flat" cmpd="sng">
              <a:solidFill>
                <a:srgbClr val="C00000"/>
              </a:solidFill>
              <a:prstDash val="solid"/>
              <a:miter lim="800000"/>
              <a:headEnd type="none" w="sm" len="sm"/>
              <a:tailEnd type="none" w="sm" len="sm"/>
            </a:ln>
          </p:spPr>
        </p:cxnSp>
      </p:grpSp>
    </p:spTree>
    <p:extLst>
      <p:ext uri="{BB962C8B-B14F-4D97-AF65-F5344CB8AC3E}">
        <p14:creationId xmlns:p14="http://schemas.microsoft.com/office/powerpoint/2010/main" val="113523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pSp>
        <p:nvGrpSpPr>
          <p:cNvPr id="161" name="Google Shape;161;p16"/>
          <p:cNvGrpSpPr/>
          <p:nvPr/>
        </p:nvGrpSpPr>
        <p:grpSpPr>
          <a:xfrm>
            <a:off x="1149760" y="1340984"/>
            <a:ext cx="2033588" cy="2033588"/>
            <a:chOff x="-1266371" y="4076700"/>
            <a:chExt cx="4165600" cy="4165600"/>
          </a:xfrm>
        </p:grpSpPr>
        <p:sp>
          <p:nvSpPr>
            <p:cNvPr id="162" name="Google Shape;162;p16"/>
            <p:cNvSpPr/>
            <p:nvPr/>
          </p:nvSpPr>
          <p:spPr>
            <a:xfrm>
              <a:off x="-1025071" y="4318000"/>
              <a:ext cx="3683000" cy="3683000"/>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63" name="Google Shape;163;p16"/>
            <p:cNvGrpSpPr/>
            <p:nvPr/>
          </p:nvGrpSpPr>
          <p:grpSpPr>
            <a:xfrm>
              <a:off x="-1266371" y="4076700"/>
              <a:ext cx="4165600" cy="4165600"/>
              <a:chOff x="-1266371" y="4076700"/>
              <a:chExt cx="4165600" cy="4165600"/>
            </a:xfrm>
          </p:grpSpPr>
          <p:sp>
            <p:nvSpPr>
              <p:cNvPr id="164" name="Google Shape;164;p16"/>
              <p:cNvSpPr/>
              <p:nvPr/>
            </p:nvSpPr>
            <p:spPr>
              <a:xfrm>
                <a:off x="2697616" y="5348316"/>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65" name="Google Shape;165;p16"/>
              <p:cNvSpPr/>
              <p:nvPr/>
            </p:nvSpPr>
            <p:spPr>
              <a:xfrm>
                <a:off x="-1266371" y="4076700"/>
                <a:ext cx="4165600" cy="4165600"/>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66" name="Google Shape;166;p16"/>
              <p:cNvSpPr/>
              <p:nvPr/>
            </p:nvSpPr>
            <p:spPr>
              <a:xfrm>
                <a:off x="-920228" y="734608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sp>
        <p:nvSpPr>
          <p:cNvPr id="167" name="Google Shape;167;p16"/>
          <p:cNvSpPr txBox="1"/>
          <p:nvPr/>
        </p:nvSpPr>
        <p:spPr>
          <a:xfrm>
            <a:off x="1482774" y="1902319"/>
            <a:ext cx="1367561" cy="284693"/>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tr-TR" sz="1400" dirty="0">
                <a:solidFill>
                  <a:schemeClr val="lt1"/>
                </a:solidFill>
                <a:latin typeface="Century Gothic"/>
                <a:ea typeface="Century Gothic"/>
                <a:cs typeface="Century Gothic"/>
                <a:sym typeface="Century Gothic"/>
              </a:rPr>
              <a:t>PART ONE </a:t>
            </a:r>
            <a:endParaRPr sz="1400" dirty="0">
              <a:solidFill>
                <a:schemeClr val="lt1"/>
              </a:solidFill>
              <a:latin typeface="Century Gothic"/>
              <a:ea typeface="Century Gothic"/>
              <a:cs typeface="Century Gothic"/>
              <a:sym typeface="Century Gothic"/>
            </a:endParaRPr>
          </a:p>
        </p:txBody>
      </p:sp>
      <p:sp>
        <p:nvSpPr>
          <p:cNvPr id="168" name="Google Shape;168;p16"/>
          <p:cNvSpPr txBox="1"/>
          <p:nvPr/>
        </p:nvSpPr>
        <p:spPr>
          <a:xfrm>
            <a:off x="1722885" y="2185103"/>
            <a:ext cx="887341" cy="830997"/>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tr-TR" sz="5000" b="1">
                <a:solidFill>
                  <a:schemeClr val="lt1"/>
                </a:solidFill>
                <a:latin typeface="Century Gothic"/>
                <a:ea typeface="Century Gothic"/>
                <a:cs typeface="Century Gothic"/>
                <a:sym typeface="Century Gothic"/>
              </a:rPr>
              <a:t>01</a:t>
            </a:r>
            <a:endParaRPr sz="5000" b="1">
              <a:solidFill>
                <a:schemeClr val="lt1"/>
              </a:solidFill>
              <a:latin typeface="Century Gothic"/>
              <a:ea typeface="Century Gothic"/>
              <a:cs typeface="Century Gothic"/>
              <a:sym typeface="Century Gothic"/>
            </a:endParaRPr>
          </a:p>
        </p:txBody>
      </p:sp>
      <p:sp>
        <p:nvSpPr>
          <p:cNvPr id="169" name="Google Shape;169;p16"/>
          <p:cNvSpPr txBox="1"/>
          <p:nvPr/>
        </p:nvSpPr>
        <p:spPr>
          <a:xfrm>
            <a:off x="3551164" y="1630626"/>
            <a:ext cx="4830836" cy="1805099"/>
          </a:xfrm>
          <a:prstGeom prst="rect">
            <a:avLst/>
          </a:prstGeom>
          <a:noFill/>
          <a:ln>
            <a:noFill/>
          </a:ln>
        </p:spPr>
        <p:txBody>
          <a:bodyPr spcFirstLastPara="1" wrap="square" lIns="68575" tIns="34275" rIns="68575" bIns="34275" anchor="t" anchorCtr="0">
            <a:noAutofit/>
          </a:bodyPr>
          <a:lstStyle/>
          <a:p>
            <a:pPr>
              <a:defRPr/>
            </a:pPr>
            <a:r>
              <a:rPr lang="en-US" sz="3600" dirty="0">
                <a:latin typeface="Century Gothic" panose="020B0502020202020204" pitchFamily="34" charset="0"/>
                <a:ea typeface="MS PGothic" panose="020B0600070205080204" pitchFamily="34" charset="-128"/>
              </a:rPr>
              <a:t>Introduction to Business Continuity Management (BCM)</a:t>
            </a:r>
          </a:p>
        </p:txBody>
      </p:sp>
      <p:sp>
        <p:nvSpPr>
          <p:cNvPr id="171" name="Google Shape;171;p16"/>
          <p:cNvSpPr/>
          <p:nvPr/>
        </p:nvSpPr>
        <p:spPr>
          <a:xfrm rot="10800000" flipH="1">
            <a:off x="7249903" y="-757672"/>
            <a:ext cx="1436897" cy="1436897"/>
          </a:xfrm>
          <a:prstGeom prst="ellipse">
            <a:avLst/>
          </a:prstGeom>
          <a:solidFill>
            <a:schemeClr val="tx1">
              <a:lumMod val="85000"/>
              <a:lumOff val="1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2" name="Google Shape;172;p16"/>
          <p:cNvSpPr/>
          <p:nvPr/>
        </p:nvSpPr>
        <p:spPr>
          <a:xfrm rot="10800000" flipH="1">
            <a:off x="6939105" y="4609823"/>
            <a:ext cx="1442895" cy="1442895"/>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3" name="Google Shape;173;p16"/>
          <p:cNvSpPr/>
          <p:nvPr/>
        </p:nvSpPr>
        <p:spPr>
          <a:xfrm rot="10800000" flipH="1">
            <a:off x="3494315" y="972712"/>
            <a:ext cx="330450" cy="330450"/>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4" name="Google Shape;174;p16"/>
          <p:cNvSpPr/>
          <p:nvPr/>
        </p:nvSpPr>
        <p:spPr>
          <a:xfrm rot="10800000" flipH="1">
            <a:off x="5317016" y="3907550"/>
            <a:ext cx="305943" cy="305943"/>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5" name="Google Shape;175;p16"/>
          <p:cNvSpPr/>
          <p:nvPr/>
        </p:nvSpPr>
        <p:spPr>
          <a:xfrm rot="10800000" flipH="1">
            <a:off x="1267560" y="4125686"/>
            <a:ext cx="175614" cy="175614"/>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76" name="Google Shape;176;p16"/>
          <p:cNvGrpSpPr/>
          <p:nvPr/>
        </p:nvGrpSpPr>
        <p:grpSpPr>
          <a:xfrm>
            <a:off x="3654103" y="3418582"/>
            <a:ext cx="4260056" cy="34289"/>
            <a:chOff x="5029200" y="2769580"/>
            <a:chExt cx="5680075" cy="45719"/>
          </a:xfrm>
        </p:grpSpPr>
        <p:sp>
          <p:nvSpPr>
            <p:cNvPr id="177" name="Google Shape;177;p16"/>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78" name="Google Shape;178;p16"/>
            <p:cNvCxnSpPr/>
            <p:nvPr/>
          </p:nvCxnSpPr>
          <p:spPr>
            <a:xfrm>
              <a:off x="5711825" y="2792439"/>
              <a:ext cx="4997450" cy="0"/>
            </a:xfrm>
            <a:prstGeom prst="straightConnector1">
              <a:avLst/>
            </a:prstGeom>
            <a:noFill/>
            <a:ln w="9525" cap="flat" cmpd="sng">
              <a:solidFill>
                <a:srgbClr val="C00000"/>
              </a:solidFill>
              <a:prstDash val="solid"/>
              <a:miter lim="800000"/>
              <a:headEnd type="none" w="sm" len="sm"/>
              <a:tailEnd type="none" w="sm" len="sm"/>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4000" fill="hold"/>
                                        <p:tgtEl>
                                          <p:spTgt spid="161"/>
                                        </p:tgtEl>
                                        <p:attrNameLst>
                                          <p:attrName>r</p:attrName>
                                        </p:attrNameLst>
                                      </p:cBhvr>
                                    </p:animRot>
                                  </p:childTnLst>
                                </p:cTn>
                              </p:par>
                              <p:par>
                                <p:cTn id="7" presetID="23" presetClass="entr" presetSubtype="16" fill="hold" nodeType="withEffect">
                                  <p:stCondLst>
                                    <p:cond delay="0"/>
                                  </p:stCondLst>
                                  <p:childTnLst>
                                    <p:set>
                                      <p:cBhvr>
                                        <p:cTn id="8" dur="1" fill="hold">
                                          <p:stCondLst>
                                            <p:cond delay="0"/>
                                          </p:stCondLst>
                                        </p:cTn>
                                        <p:tgtEl>
                                          <p:spTgt spid="173"/>
                                        </p:tgtEl>
                                        <p:attrNameLst>
                                          <p:attrName>style.visibility</p:attrName>
                                        </p:attrNameLst>
                                      </p:cBhvr>
                                      <p:to>
                                        <p:strVal val="visible"/>
                                      </p:to>
                                    </p:set>
                                    <p:anim calcmode="lin" valueType="num">
                                      <p:cBhvr additive="base">
                                        <p:cTn id="9" dur="500"/>
                                        <p:tgtEl>
                                          <p:spTgt spid="173"/>
                                        </p:tgtEl>
                                        <p:attrNameLst>
                                          <p:attrName>ppt_w</p:attrName>
                                        </p:attrNameLst>
                                      </p:cBhvr>
                                      <p:tavLst>
                                        <p:tav tm="0">
                                          <p:val>
                                            <p:strVal val="0"/>
                                          </p:val>
                                        </p:tav>
                                        <p:tav tm="100000">
                                          <p:val>
                                            <p:strVal val="#ppt_w"/>
                                          </p:val>
                                        </p:tav>
                                      </p:tavLst>
                                    </p:anim>
                                    <p:anim calcmode="lin" valueType="num">
                                      <p:cBhvr additive="base">
                                        <p:cTn id="10" dur="500"/>
                                        <p:tgtEl>
                                          <p:spTgt spid="173"/>
                                        </p:tgtEl>
                                        <p:attrNameLst>
                                          <p:attrName>ppt_h</p:attrName>
                                        </p:attrNameLst>
                                      </p:cBhvr>
                                      <p:tavLst>
                                        <p:tav tm="0">
                                          <p:val>
                                            <p:strVal val="0"/>
                                          </p:val>
                                        </p:tav>
                                        <p:tav tm="100000">
                                          <p:val>
                                            <p:strVal val="#ppt_h"/>
                                          </p:val>
                                        </p:tav>
                                      </p:tavLst>
                                    </p:anim>
                                  </p:childTnLst>
                                </p:cTn>
                              </p:par>
                              <p:par>
                                <p:cTn id="11" presetID="23" presetClass="entr" presetSubtype="16" fill="hold" nodeType="withEffect">
                                  <p:stCondLst>
                                    <p:cond delay="500"/>
                                  </p:stCondLst>
                                  <p:childTnLst>
                                    <p:set>
                                      <p:cBhvr>
                                        <p:cTn id="12" dur="1" fill="hold">
                                          <p:stCondLst>
                                            <p:cond delay="0"/>
                                          </p:stCondLst>
                                        </p:cTn>
                                        <p:tgtEl>
                                          <p:spTgt spid="175"/>
                                        </p:tgtEl>
                                        <p:attrNameLst>
                                          <p:attrName>style.visibility</p:attrName>
                                        </p:attrNameLst>
                                      </p:cBhvr>
                                      <p:to>
                                        <p:strVal val="visible"/>
                                      </p:to>
                                    </p:set>
                                    <p:anim calcmode="lin" valueType="num">
                                      <p:cBhvr additive="base">
                                        <p:cTn id="13" dur="500"/>
                                        <p:tgtEl>
                                          <p:spTgt spid="175"/>
                                        </p:tgtEl>
                                        <p:attrNameLst>
                                          <p:attrName>ppt_w</p:attrName>
                                        </p:attrNameLst>
                                      </p:cBhvr>
                                      <p:tavLst>
                                        <p:tav tm="0">
                                          <p:val>
                                            <p:strVal val="0"/>
                                          </p:val>
                                        </p:tav>
                                        <p:tav tm="100000">
                                          <p:val>
                                            <p:strVal val="#ppt_w"/>
                                          </p:val>
                                        </p:tav>
                                      </p:tavLst>
                                    </p:anim>
                                    <p:anim calcmode="lin" valueType="num">
                                      <p:cBhvr additive="base">
                                        <p:cTn id="14" dur="500"/>
                                        <p:tgtEl>
                                          <p:spTgt spid="175"/>
                                        </p:tgtEl>
                                        <p:attrNameLst>
                                          <p:attrName>ppt_h</p:attrName>
                                        </p:attrNameLst>
                                      </p:cBhvr>
                                      <p:tavLst>
                                        <p:tav tm="0">
                                          <p:val>
                                            <p:strVal val="0"/>
                                          </p:val>
                                        </p:tav>
                                        <p:tav tm="100000">
                                          <p:val>
                                            <p:strVal val="#ppt_h"/>
                                          </p:val>
                                        </p:tav>
                                      </p:tavLst>
                                    </p:anim>
                                  </p:childTnLst>
                                </p:cTn>
                              </p:par>
                              <p:par>
                                <p:cTn id="15" presetID="23" presetClass="entr" presetSubtype="16" fill="hold" nodeType="withEffect">
                                  <p:stCondLst>
                                    <p:cond delay="250"/>
                                  </p:stCondLst>
                                  <p:childTnLst>
                                    <p:set>
                                      <p:cBhvr>
                                        <p:cTn id="16" dur="1" fill="hold">
                                          <p:stCondLst>
                                            <p:cond delay="0"/>
                                          </p:stCondLst>
                                        </p:cTn>
                                        <p:tgtEl>
                                          <p:spTgt spid="174"/>
                                        </p:tgtEl>
                                        <p:attrNameLst>
                                          <p:attrName>style.visibility</p:attrName>
                                        </p:attrNameLst>
                                      </p:cBhvr>
                                      <p:to>
                                        <p:strVal val="visible"/>
                                      </p:to>
                                    </p:set>
                                    <p:anim calcmode="lin" valueType="num">
                                      <p:cBhvr additive="base">
                                        <p:cTn id="17" dur="500"/>
                                        <p:tgtEl>
                                          <p:spTgt spid="174"/>
                                        </p:tgtEl>
                                        <p:attrNameLst>
                                          <p:attrName>ppt_w</p:attrName>
                                        </p:attrNameLst>
                                      </p:cBhvr>
                                      <p:tavLst>
                                        <p:tav tm="0">
                                          <p:val>
                                            <p:strVal val="0"/>
                                          </p:val>
                                        </p:tav>
                                        <p:tav tm="100000">
                                          <p:val>
                                            <p:strVal val="#ppt_w"/>
                                          </p:val>
                                        </p:tav>
                                      </p:tavLst>
                                    </p:anim>
                                    <p:anim calcmode="lin" valueType="num">
                                      <p:cBhvr additive="base">
                                        <p:cTn id="18" dur="500"/>
                                        <p:tgtEl>
                                          <p:spTgt spid="174"/>
                                        </p:tgtEl>
                                        <p:attrNameLst>
                                          <p:attrName>ppt_h</p:attrName>
                                        </p:attrNameLst>
                                      </p:cBhvr>
                                      <p:tavLst>
                                        <p:tav tm="0">
                                          <p:val>
                                            <p:strVal val="0"/>
                                          </p:val>
                                        </p:tav>
                                        <p:tav tm="100000">
                                          <p:val>
                                            <p:strVal val="#ppt_h"/>
                                          </p:val>
                                        </p:tav>
                                      </p:tavLst>
                                    </p:anim>
                                  </p:childTnLst>
                                </p:cTn>
                              </p:par>
                              <p:par>
                                <p:cTn id="19" presetID="23" presetClass="entr" presetSubtype="16" fill="hold" nodeType="withEffect">
                                  <p:stCondLst>
                                    <p:cond delay="250"/>
                                  </p:stCondLst>
                                  <p:childTnLst>
                                    <p:set>
                                      <p:cBhvr>
                                        <p:cTn id="20" dur="1" fill="hold">
                                          <p:stCondLst>
                                            <p:cond delay="0"/>
                                          </p:stCondLst>
                                        </p:cTn>
                                        <p:tgtEl>
                                          <p:spTgt spid="172"/>
                                        </p:tgtEl>
                                        <p:attrNameLst>
                                          <p:attrName>style.visibility</p:attrName>
                                        </p:attrNameLst>
                                      </p:cBhvr>
                                      <p:to>
                                        <p:strVal val="visible"/>
                                      </p:to>
                                    </p:set>
                                    <p:anim calcmode="lin" valueType="num">
                                      <p:cBhvr additive="base">
                                        <p:cTn id="21" dur="500"/>
                                        <p:tgtEl>
                                          <p:spTgt spid="172"/>
                                        </p:tgtEl>
                                        <p:attrNameLst>
                                          <p:attrName>ppt_w</p:attrName>
                                        </p:attrNameLst>
                                      </p:cBhvr>
                                      <p:tavLst>
                                        <p:tav tm="0">
                                          <p:val>
                                            <p:strVal val="0"/>
                                          </p:val>
                                        </p:tav>
                                        <p:tav tm="100000">
                                          <p:val>
                                            <p:strVal val="#ppt_w"/>
                                          </p:val>
                                        </p:tav>
                                      </p:tavLst>
                                    </p:anim>
                                    <p:anim calcmode="lin" valueType="num">
                                      <p:cBhvr additive="base">
                                        <p:cTn id="22" dur="500"/>
                                        <p:tgtEl>
                                          <p:spTgt spid="172"/>
                                        </p:tgtEl>
                                        <p:attrNameLst>
                                          <p:attrName>ppt_h</p:attrName>
                                        </p:attrNameLst>
                                      </p:cBhvr>
                                      <p:tavLst>
                                        <p:tav tm="0">
                                          <p:val>
                                            <p:strVal val="0"/>
                                          </p:val>
                                        </p:tav>
                                        <p:tav tm="100000">
                                          <p:val>
                                            <p:strVal val="#ppt_h"/>
                                          </p:val>
                                        </p:tav>
                                      </p:tavLst>
                                    </p:anim>
                                  </p:childTnLst>
                                </p:cTn>
                              </p:par>
                              <p:par>
                                <p:cTn id="23" presetID="23" presetClass="entr" presetSubtype="16" fill="hold" nodeType="withEffect">
                                  <p:stCondLst>
                                    <p:cond delay="750"/>
                                  </p:stCondLst>
                                  <p:childTnLst>
                                    <p:set>
                                      <p:cBhvr>
                                        <p:cTn id="24" dur="1" fill="hold">
                                          <p:stCondLst>
                                            <p:cond delay="0"/>
                                          </p:stCondLst>
                                        </p:cTn>
                                        <p:tgtEl>
                                          <p:spTgt spid="171"/>
                                        </p:tgtEl>
                                        <p:attrNameLst>
                                          <p:attrName>style.visibility</p:attrName>
                                        </p:attrNameLst>
                                      </p:cBhvr>
                                      <p:to>
                                        <p:strVal val="visible"/>
                                      </p:to>
                                    </p:set>
                                    <p:anim calcmode="lin" valueType="num">
                                      <p:cBhvr additive="base">
                                        <p:cTn id="25" dur="500"/>
                                        <p:tgtEl>
                                          <p:spTgt spid="171"/>
                                        </p:tgtEl>
                                        <p:attrNameLst>
                                          <p:attrName>ppt_w</p:attrName>
                                        </p:attrNameLst>
                                      </p:cBhvr>
                                      <p:tavLst>
                                        <p:tav tm="0">
                                          <p:val>
                                            <p:strVal val="0"/>
                                          </p:val>
                                        </p:tav>
                                        <p:tav tm="100000">
                                          <p:val>
                                            <p:strVal val="#ppt_w"/>
                                          </p:val>
                                        </p:tav>
                                      </p:tavLst>
                                    </p:anim>
                                    <p:anim calcmode="lin" valueType="num">
                                      <p:cBhvr additive="base">
                                        <p:cTn id="26" dur="500"/>
                                        <p:tgtEl>
                                          <p:spTgt spid="171"/>
                                        </p:tgtEl>
                                        <p:attrNameLst>
                                          <p:attrName>ppt_h</p:attrName>
                                        </p:attrNameLst>
                                      </p:cBhvr>
                                      <p:tavLst>
                                        <p:tav tm="0">
                                          <p:val>
                                            <p:str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167"/>
                                        </p:tgtEl>
                                        <p:attrNameLst>
                                          <p:attrName>style.visibility</p:attrName>
                                        </p:attrNameLst>
                                      </p:cBhvr>
                                      <p:to>
                                        <p:strVal val="visible"/>
                                      </p:to>
                                    </p:set>
                                    <p:anim calcmode="lin" valueType="num">
                                      <p:cBhvr additive="base">
                                        <p:cTn id="29" dur="500"/>
                                        <p:tgtEl>
                                          <p:spTgt spid="167"/>
                                        </p:tgtEl>
                                        <p:attrNameLst>
                                          <p:attrName>ppt_w</p:attrName>
                                        </p:attrNameLst>
                                      </p:cBhvr>
                                      <p:tavLst>
                                        <p:tav tm="0">
                                          <p:val>
                                            <p:strVal val="0"/>
                                          </p:val>
                                        </p:tav>
                                        <p:tav tm="100000">
                                          <p:val>
                                            <p:strVal val="#ppt_w"/>
                                          </p:val>
                                        </p:tav>
                                      </p:tavLst>
                                    </p:anim>
                                    <p:anim calcmode="lin" valueType="num">
                                      <p:cBhvr additive="base">
                                        <p:cTn id="30" dur="500"/>
                                        <p:tgtEl>
                                          <p:spTgt spid="167"/>
                                        </p:tgtEl>
                                        <p:attrNameLst>
                                          <p:attrName>ppt_h</p:attrName>
                                        </p:attrNameLst>
                                      </p:cBhvr>
                                      <p:tavLst>
                                        <p:tav tm="0">
                                          <p:val>
                                            <p:str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168"/>
                                        </p:tgtEl>
                                        <p:attrNameLst>
                                          <p:attrName>style.visibility</p:attrName>
                                        </p:attrNameLst>
                                      </p:cBhvr>
                                      <p:to>
                                        <p:strVal val="visible"/>
                                      </p:to>
                                    </p:set>
                                    <p:anim calcmode="lin" valueType="num">
                                      <p:cBhvr additive="base">
                                        <p:cTn id="33" dur="500"/>
                                        <p:tgtEl>
                                          <p:spTgt spid="168"/>
                                        </p:tgtEl>
                                        <p:attrNameLst>
                                          <p:attrName>ppt_w</p:attrName>
                                        </p:attrNameLst>
                                      </p:cBhvr>
                                      <p:tavLst>
                                        <p:tav tm="0">
                                          <p:val>
                                            <p:strVal val="0"/>
                                          </p:val>
                                        </p:tav>
                                        <p:tav tm="100000">
                                          <p:val>
                                            <p:strVal val="#ppt_w"/>
                                          </p:val>
                                        </p:tav>
                                      </p:tavLst>
                                    </p:anim>
                                    <p:anim calcmode="lin" valueType="num">
                                      <p:cBhvr additive="base">
                                        <p:cTn id="34" dur="500"/>
                                        <p:tgtEl>
                                          <p:spTgt spid="168"/>
                                        </p:tgtEl>
                                        <p:attrNameLst>
                                          <p:attrName>ppt_h</p:attrName>
                                        </p:attrNameLst>
                                      </p:cBhvr>
                                      <p:tavLst>
                                        <p:tav tm="0">
                                          <p:val>
                                            <p:strVal val="0"/>
                                          </p:val>
                                        </p:tav>
                                        <p:tav tm="100000">
                                          <p:val>
                                            <p:strVal val="#ppt_h"/>
                                          </p:val>
                                        </p:tav>
                                      </p:tavLst>
                                    </p:anim>
                                  </p:childTnLst>
                                </p:cTn>
                              </p:par>
                              <p:par>
                                <p:cTn id="35" presetID="10" presetClass="entr" presetSubtype="0" fill="hold" nodeType="withEffect">
                                  <p:stCondLst>
                                    <p:cond delay="250"/>
                                  </p:stCondLst>
                                  <p:childTnLst>
                                    <p:set>
                                      <p:cBhvr>
                                        <p:cTn id="36" dur="1" fill="hold">
                                          <p:stCondLst>
                                            <p:cond delay="0"/>
                                          </p:stCondLst>
                                        </p:cTn>
                                        <p:tgtEl>
                                          <p:spTgt spid="169"/>
                                        </p:tgtEl>
                                        <p:attrNameLst>
                                          <p:attrName>style.visibility</p:attrName>
                                        </p:attrNameLst>
                                      </p:cBhvr>
                                      <p:to>
                                        <p:strVal val="visible"/>
                                      </p:to>
                                    </p:set>
                                    <p:animEffect transition="in" filter="fade">
                                      <p:cBhvr>
                                        <p:cTn id="37" dur="500"/>
                                        <p:tgtEl>
                                          <p:spTgt spid="169"/>
                                        </p:tgtEl>
                                      </p:cBhvr>
                                    </p:animEffect>
                                  </p:childTnLst>
                                </p:cTn>
                              </p:par>
                              <p:par>
                                <p:cTn id="38" presetID="10" presetClass="entr" presetSubtype="0" fill="hold" nodeType="withEffect">
                                  <p:stCondLst>
                                    <p:cond delay="0"/>
                                  </p:stCondLst>
                                  <p:childTnLst>
                                    <p:set>
                                      <p:cBhvr>
                                        <p:cTn id="39" dur="1" fill="hold">
                                          <p:stCondLst>
                                            <p:cond delay="0"/>
                                          </p:stCondLst>
                                        </p:cTn>
                                        <p:tgtEl>
                                          <p:spTgt spid="176"/>
                                        </p:tgtEl>
                                        <p:attrNameLst>
                                          <p:attrName>style.visibility</p:attrName>
                                        </p:attrNameLst>
                                      </p:cBhvr>
                                      <p:to>
                                        <p:strVal val="visible"/>
                                      </p:to>
                                    </p:set>
                                    <p:animEffect transition="in" filter="fade">
                                      <p:cBhvr>
                                        <p:cTn id="40"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69DB2FD-E309-96BD-7DFD-FA45D364A9CF}"/>
              </a:ext>
            </a:extLst>
          </p:cNvPr>
          <p:cNvGrpSpPr/>
          <p:nvPr/>
        </p:nvGrpSpPr>
        <p:grpSpPr>
          <a:xfrm>
            <a:off x="3542978" y="622948"/>
            <a:ext cx="5385962" cy="3768986"/>
            <a:chOff x="624105" y="1371600"/>
            <a:chExt cx="7511770" cy="5256584"/>
          </a:xfrm>
        </p:grpSpPr>
        <p:grpSp>
          <p:nvGrpSpPr>
            <p:cNvPr id="3" name="Group 2">
              <a:extLst>
                <a:ext uri="{FF2B5EF4-FFF2-40B4-BE49-F238E27FC236}">
                  <a16:creationId xmlns:a16="http://schemas.microsoft.com/office/drawing/2014/main" id="{72E55633-0E88-F0E9-0D80-A4EB1249384F}"/>
                </a:ext>
              </a:extLst>
            </p:cNvPr>
            <p:cNvGrpSpPr/>
            <p:nvPr/>
          </p:nvGrpSpPr>
          <p:grpSpPr>
            <a:xfrm>
              <a:off x="624105" y="1371600"/>
              <a:ext cx="7511770" cy="5256584"/>
              <a:chOff x="1320167" y="1797052"/>
              <a:chExt cx="6322057" cy="4716467"/>
            </a:xfrm>
            <a:scene3d>
              <a:camera prst="orthographicFront">
                <a:rot lat="0" lon="0" rev="0"/>
              </a:camera>
              <a:lightRig rig="balanced" dir="t">
                <a:rot lat="0" lon="0" rev="8700000"/>
              </a:lightRig>
            </a:scene3d>
          </p:grpSpPr>
          <p:sp>
            <p:nvSpPr>
              <p:cNvPr id="7" name="Freeform 6">
                <a:extLst>
                  <a:ext uri="{FF2B5EF4-FFF2-40B4-BE49-F238E27FC236}">
                    <a16:creationId xmlns:a16="http://schemas.microsoft.com/office/drawing/2014/main" id="{24A7C244-3360-C09B-A0C1-691AAB5A1192}"/>
                  </a:ext>
                </a:extLst>
              </p:cNvPr>
              <p:cNvSpPr/>
              <p:nvPr/>
            </p:nvSpPr>
            <p:spPr bwMode="auto">
              <a:xfrm>
                <a:off x="6070599" y="3059116"/>
                <a:ext cx="1571625" cy="1881189"/>
              </a:xfrm>
              <a:custGeom>
                <a:avLst/>
                <a:gdLst>
                  <a:gd name="T0" fmla="*/ 1085 w 1979"/>
                  <a:gd name="T1" fmla="*/ 386 h 2371"/>
                  <a:gd name="T2" fmla="*/ 1070 w 1979"/>
                  <a:gd name="T3" fmla="*/ 368 h 2371"/>
                  <a:gd name="T4" fmla="*/ 1073 w 1979"/>
                  <a:gd name="T5" fmla="*/ 345 h 2371"/>
                  <a:gd name="T6" fmla="*/ 1094 w 1979"/>
                  <a:gd name="T7" fmla="*/ 323 h 2371"/>
                  <a:gd name="T8" fmla="*/ 1124 w 1979"/>
                  <a:gd name="T9" fmla="*/ 305 h 2371"/>
                  <a:gd name="T10" fmla="*/ 1166 w 1979"/>
                  <a:gd name="T11" fmla="*/ 265 h 2371"/>
                  <a:gd name="T12" fmla="*/ 1188 w 1979"/>
                  <a:gd name="T13" fmla="*/ 215 h 2371"/>
                  <a:gd name="T14" fmla="*/ 1190 w 1979"/>
                  <a:gd name="T15" fmla="*/ 164 h 2371"/>
                  <a:gd name="T16" fmla="*/ 1163 w 1979"/>
                  <a:gd name="T17" fmla="*/ 96 h 2371"/>
                  <a:gd name="T18" fmla="*/ 1108 w 1979"/>
                  <a:gd name="T19" fmla="*/ 42 h 2371"/>
                  <a:gd name="T20" fmla="*/ 1030 w 1979"/>
                  <a:gd name="T21" fmla="*/ 7 h 2371"/>
                  <a:gd name="T22" fmla="*/ 963 w 1979"/>
                  <a:gd name="T23" fmla="*/ 0 h 2371"/>
                  <a:gd name="T24" fmla="*/ 873 w 1979"/>
                  <a:gd name="T25" fmla="*/ 13 h 2371"/>
                  <a:gd name="T26" fmla="*/ 800 w 1979"/>
                  <a:gd name="T27" fmla="*/ 54 h 2371"/>
                  <a:gd name="T28" fmla="*/ 750 w 1979"/>
                  <a:gd name="T29" fmla="*/ 112 h 2371"/>
                  <a:gd name="T30" fmla="*/ 732 w 1979"/>
                  <a:gd name="T31" fmla="*/ 184 h 2371"/>
                  <a:gd name="T32" fmla="*/ 740 w 1979"/>
                  <a:gd name="T33" fmla="*/ 229 h 2371"/>
                  <a:gd name="T34" fmla="*/ 765 w 1979"/>
                  <a:gd name="T35" fmla="*/ 274 h 2371"/>
                  <a:gd name="T36" fmla="*/ 813 w 1979"/>
                  <a:gd name="T37" fmla="*/ 312 h 2371"/>
                  <a:gd name="T38" fmla="*/ 837 w 1979"/>
                  <a:gd name="T39" fmla="*/ 329 h 2371"/>
                  <a:gd name="T40" fmla="*/ 852 w 1979"/>
                  <a:gd name="T41" fmla="*/ 351 h 2371"/>
                  <a:gd name="T42" fmla="*/ 850 w 1979"/>
                  <a:gd name="T43" fmla="*/ 374 h 2371"/>
                  <a:gd name="T44" fmla="*/ 831 w 1979"/>
                  <a:gd name="T45" fmla="*/ 389 h 2371"/>
                  <a:gd name="T46" fmla="*/ 0 w 1979"/>
                  <a:gd name="T47" fmla="*/ 1233 h 2371"/>
                  <a:gd name="T48" fmla="*/ 33 w 1979"/>
                  <a:gd name="T49" fmla="*/ 1244 h 2371"/>
                  <a:gd name="T50" fmla="*/ 70 w 1979"/>
                  <a:gd name="T51" fmla="*/ 1205 h 2371"/>
                  <a:gd name="T52" fmla="*/ 102 w 1979"/>
                  <a:gd name="T53" fmla="*/ 1165 h 2371"/>
                  <a:gd name="T54" fmla="*/ 142 w 1979"/>
                  <a:gd name="T55" fmla="*/ 1138 h 2371"/>
                  <a:gd name="T56" fmla="*/ 200 w 1979"/>
                  <a:gd name="T57" fmla="*/ 1124 h 2371"/>
                  <a:gd name="T58" fmla="*/ 254 w 1979"/>
                  <a:gd name="T59" fmla="*/ 1135 h 2371"/>
                  <a:gd name="T60" fmla="*/ 317 w 1979"/>
                  <a:gd name="T61" fmla="*/ 1176 h 2371"/>
                  <a:gd name="T62" fmla="*/ 362 w 1979"/>
                  <a:gd name="T63" fmla="*/ 1245 h 2371"/>
                  <a:gd name="T64" fmla="*/ 383 w 1979"/>
                  <a:gd name="T65" fmla="*/ 1330 h 2371"/>
                  <a:gd name="T66" fmla="*/ 380 w 1979"/>
                  <a:gd name="T67" fmla="*/ 1401 h 2371"/>
                  <a:gd name="T68" fmla="*/ 353 w 1979"/>
                  <a:gd name="T69" fmla="*/ 1483 h 2371"/>
                  <a:gd name="T70" fmla="*/ 303 w 1979"/>
                  <a:gd name="T71" fmla="*/ 1544 h 2371"/>
                  <a:gd name="T72" fmla="*/ 238 w 1979"/>
                  <a:gd name="T73" fmla="*/ 1579 h 2371"/>
                  <a:gd name="T74" fmla="*/ 184 w 1979"/>
                  <a:gd name="T75" fmla="*/ 1583 h 2371"/>
                  <a:gd name="T76" fmla="*/ 130 w 1979"/>
                  <a:gd name="T77" fmla="*/ 1565 h 2371"/>
                  <a:gd name="T78" fmla="*/ 88 w 1979"/>
                  <a:gd name="T79" fmla="*/ 1528 h 2371"/>
                  <a:gd name="T80" fmla="*/ 63 w 1979"/>
                  <a:gd name="T81" fmla="*/ 1489 h 2371"/>
                  <a:gd name="T82" fmla="*/ 24 w 1979"/>
                  <a:gd name="T83" fmla="*/ 1462 h 2371"/>
                  <a:gd name="T84" fmla="*/ 0 w 1979"/>
                  <a:gd name="T85" fmla="*/ 2371 h 2371"/>
                  <a:gd name="T86" fmla="*/ 853 w 1979"/>
                  <a:gd name="T87" fmla="*/ 2356 h 2371"/>
                  <a:gd name="T88" fmla="*/ 836 w 1979"/>
                  <a:gd name="T89" fmla="*/ 2322 h 2371"/>
                  <a:gd name="T90" fmla="*/ 800 w 1979"/>
                  <a:gd name="T91" fmla="*/ 2298 h 2371"/>
                  <a:gd name="T92" fmla="*/ 758 w 1979"/>
                  <a:gd name="T93" fmla="*/ 2257 h 2371"/>
                  <a:gd name="T94" fmla="*/ 735 w 1979"/>
                  <a:gd name="T95" fmla="*/ 2208 h 2371"/>
                  <a:gd name="T96" fmla="*/ 734 w 1979"/>
                  <a:gd name="T97" fmla="*/ 2157 h 2371"/>
                  <a:gd name="T98" fmla="*/ 759 w 1979"/>
                  <a:gd name="T99" fmla="*/ 2088 h 2371"/>
                  <a:gd name="T100" fmla="*/ 816 w 1979"/>
                  <a:gd name="T101" fmla="*/ 2035 h 2371"/>
                  <a:gd name="T102" fmla="*/ 894 w 1979"/>
                  <a:gd name="T103" fmla="*/ 2000 h 2371"/>
                  <a:gd name="T104" fmla="*/ 961 w 1979"/>
                  <a:gd name="T105" fmla="*/ 1993 h 2371"/>
                  <a:gd name="T106" fmla="*/ 1051 w 1979"/>
                  <a:gd name="T107" fmla="*/ 2006 h 2371"/>
                  <a:gd name="T108" fmla="*/ 1124 w 1979"/>
                  <a:gd name="T109" fmla="*/ 2046 h 2371"/>
                  <a:gd name="T110" fmla="*/ 1173 w 1979"/>
                  <a:gd name="T111" fmla="*/ 2105 h 2371"/>
                  <a:gd name="T112" fmla="*/ 1191 w 1979"/>
                  <a:gd name="T113" fmla="*/ 2177 h 2371"/>
                  <a:gd name="T114" fmla="*/ 1184 w 1979"/>
                  <a:gd name="T115" fmla="*/ 2221 h 2371"/>
                  <a:gd name="T116" fmla="*/ 1158 w 1979"/>
                  <a:gd name="T117" fmla="*/ 2266 h 2371"/>
                  <a:gd name="T118" fmla="*/ 1111 w 1979"/>
                  <a:gd name="T119" fmla="*/ 2305 h 2371"/>
                  <a:gd name="T120" fmla="*/ 1079 w 1979"/>
                  <a:gd name="T121" fmla="*/ 2329 h 2371"/>
                  <a:gd name="T122" fmla="*/ 1072 w 1979"/>
                  <a:gd name="T123" fmla="*/ 2363 h 2371"/>
                  <a:gd name="T124" fmla="*/ 1100 w 1979"/>
                  <a:gd name="T125" fmla="*/ 392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79" h="2371">
                    <a:moveTo>
                      <a:pt x="1100" y="392"/>
                    </a:moveTo>
                    <a:lnTo>
                      <a:pt x="1100" y="392"/>
                    </a:lnTo>
                    <a:lnTo>
                      <a:pt x="1093" y="389"/>
                    </a:lnTo>
                    <a:lnTo>
                      <a:pt x="1085" y="386"/>
                    </a:lnTo>
                    <a:lnTo>
                      <a:pt x="1081" y="383"/>
                    </a:lnTo>
                    <a:lnTo>
                      <a:pt x="1076" y="378"/>
                    </a:lnTo>
                    <a:lnTo>
                      <a:pt x="1073" y="374"/>
                    </a:lnTo>
                    <a:lnTo>
                      <a:pt x="1070" y="368"/>
                    </a:lnTo>
                    <a:lnTo>
                      <a:pt x="1070" y="363"/>
                    </a:lnTo>
                    <a:lnTo>
                      <a:pt x="1070" y="357"/>
                    </a:lnTo>
                    <a:lnTo>
                      <a:pt x="1072" y="351"/>
                    </a:lnTo>
                    <a:lnTo>
                      <a:pt x="1073" y="345"/>
                    </a:lnTo>
                    <a:lnTo>
                      <a:pt x="1078" y="339"/>
                    </a:lnTo>
                    <a:lnTo>
                      <a:pt x="1082" y="333"/>
                    </a:lnTo>
                    <a:lnTo>
                      <a:pt x="1087" y="329"/>
                    </a:lnTo>
                    <a:lnTo>
                      <a:pt x="1094" y="323"/>
                    </a:lnTo>
                    <a:lnTo>
                      <a:pt x="1102" y="317"/>
                    </a:lnTo>
                    <a:lnTo>
                      <a:pt x="1111" y="312"/>
                    </a:lnTo>
                    <a:lnTo>
                      <a:pt x="1111" y="312"/>
                    </a:lnTo>
                    <a:lnTo>
                      <a:pt x="1124" y="305"/>
                    </a:lnTo>
                    <a:lnTo>
                      <a:pt x="1136" y="296"/>
                    </a:lnTo>
                    <a:lnTo>
                      <a:pt x="1151" y="283"/>
                    </a:lnTo>
                    <a:lnTo>
                      <a:pt x="1158" y="274"/>
                    </a:lnTo>
                    <a:lnTo>
                      <a:pt x="1166" y="265"/>
                    </a:lnTo>
                    <a:lnTo>
                      <a:pt x="1173" y="254"/>
                    </a:lnTo>
                    <a:lnTo>
                      <a:pt x="1179" y="242"/>
                    </a:lnTo>
                    <a:lnTo>
                      <a:pt x="1184" y="229"/>
                    </a:lnTo>
                    <a:lnTo>
                      <a:pt x="1188" y="215"/>
                    </a:lnTo>
                    <a:lnTo>
                      <a:pt x="1190" y="200"/>
                    </a:lnTo>
                    <a:lnTo>
                      <a:pt x="1191" y="184"/>
                    </a:lnTo>
                    <a:lnTo>
                      <a:pt x="1191" y="184"/>
                    </a:lnTo>
                    <a:lnTo>
                      <a:pt x="1190" y="164"/>
                    </a:lnTo>
                    <a:lnTo>
                      <a:pt x="1187" y="147"/>
                    </a:lnTo>
                    <a:lnTo>
                      <a:pt x="1181" y="129"/>
                    </a:lnTo>
                    <a:lnTo>
                      <a:pt x="1173" y="112"/>
                    </a:lnTo>
                    <a:lnTo>
                      <a:pt x="1163" y="96"/>
                    </a:lnTo>
                    <a:lnTo>
                      <a:pt x="1152" y="81"/>
                    </a:lnTo>
                    <a:lnTo>
                      <a:pt x="1139" y="66"/>
                    </a:lnTo>
                    <a:lnTo>
                      <a:pt x="1124" y="54"/>
                    </a:lnTo>
                    <a:lnTo>
                      <a:pt x="1108" y="42"/>
                    </a:lnTo>
                    <a:lnTo>
                      <a:pt x="1090" y="31"/>
                    </a:lnTo>
                    <a:lnTo>
                      <a:pt x="1072" y="21"/>
                    </a:lnTo>
                    <a:lnTo>
                      <a:pt x="1051" y="13"/>
                    </a:lnTo>
                    <a:lnTo>
                      <a:pt x="1030" y="7"/>
                    </a:lnTo>
                    <a:lnTo>
                      <a:pt x="1007" y="3"/>
                    </a:lnTo>
                    <a:lnTo>
                      <a:pt x="985" y="0"/>
                    </a:lnTo>
                    <a:lnTo>
                      <a:pt x="963" y="0"/>
                    </a:lnTo>
                    <a:lnTo>
                      <a:pt x="963" y="0"/>
                    </a:lnTo>
                    <a:lnTo>
                      <a:pt x="939" y="0"/>
                    </a:lnTo>
                    <a:lnTo>
                      <a:pt x="916" y="3"/>
                    </a:lnTo>
                    <a:lnTo>
                      <a:pt x="894" y="7"/>
                    </a:lnTo>
                    <a:lnTo>
                      <a:pt x="873" y="13"/>
                    </a:lnTo>
                    <a:lnTo>
                      <a:pt x="852" y="21"/>
                    </a:lnTo>
                    <a:lnTo>
                      <a:pt x="834" y="31"/>
                    </a:lnTo>
                    <a:lnTo>
                      <a:pt x="816" y="42"/>
                    </a:lnTo>
                    <a:lnTo>
                      <a:pt x="800" y="54"/>
                    </a:lnTo>
                    <a:lnTo>
                      <a:pt x="785" y="66"/>
                    </a:lnTo>
                    <a:lnTo>
                      <a:pt x="771" y="81"/>
                    </a:lnTo>
                    <a:lnTo>
                      <a:pt x="761" y="96"/>
                    </a:lnTo>
                    <a:lnTo>
                      <a:pt x="750" y="112"/>
                    </a:lnTo>
                    <a:lnTo>
                      <a:pt x="743" y="129"/>
                    </a:lnTo>
                    <a:lnTo>
                      <a:pt x="737" y="147"/>
                    </a:lnTo>
                    <a:lnTo>
                      <a:pt x="734" y="164"/>
                    </a:lnTo>
                    <a:lnTo>
                      <a:pt x="732" y="184"/>
                    </a:lnTo>
                    <a:lnTo>
                      <a:pt x="732" y="184"/>
                    </a:lnTo>
                    <a:lnTo>
                      <a:pt x="734" y="200"/>
                    </a:lnTo>
                    <a:lnTo>
                      <a:pt x="735" y="215"/>
                    </a:lnTo>
                    <a:lnTo>
                      <a:pt x="740" y="229"/>
                    </a:lnTo>
                    <a:lnTo>
                      <a:pt x="744" y="242"/>
                    </a:lnTo>
                    <a:lnTo>
                      <a:pt x="752" y="254"/>
                    </a:lnTo>
                    <a:lnTo>
                      <a:pt x="758" y="265"/>
                    </a:lnTo>
                    <a:lnTo>
                      <a:pt x="765" y="274"/>
                    </a:lnTo>
                    <a:lnTo>
                      <a:pt x="773" y="283"/>
                    </a:lnTo>
                    <a:lnTo>
                      <a:pt x="788" y="296"/>
                    </a:lnTo>
                    <a:lnTo>
                      <a:pt x="800" y="305"/>
                    </a:lnTo>
                    <a:lnTo>
                      <a:pt x="813" y="312"/>
                    </a:lnTo>
                    <a:lnTo>
                      <a:pt x="813" y="312"/>
                    </a:lnTo>
                    <a:lnTo>
                      <a:pt x="822" y="317"/>
                    </a:lnTo>
                    <a:lnTo>
                      <a:pt x="830" y="323"/>
                    </a:lnTo>
                    <a:lnTo>
                      <a:pt x="837" y="329"/>
                    </a:lnTo>
                    <a:lnTo>
                      <a:pt x="843" y="333"/>
                    </a:lnTo>
                    <a:lnTo>
                      <a:pt x="847" y="339"/>
                    </a:lnTo>
                    <a:lnTo>
                      <a:pt x="850" y="345"/>
                    </a:lnTo>
                    <a:lnTo>
                      <a:pt x="852" y="351"/>
                    </a:lnTo>
                    <a:lnTo>
                      <a:pt x="853" y="357"/>
                    </a:lnTo>
                    <a:lnTo>
                      <a:pt x="853" y="363"/>
                    </a:lnTo>
                    <a:lnTo>
                      <a:pt x="853" y="368"/>
                    </a:lnTo>
                    <a:lnTo>
                      <a:pt x="850" y="374"/>
                    </a:lnTo>
                    <a:lnTo>
                      <a:pt x="847" y="378"/>
                    </a:lnTo>
                    <a:lnTo>
                      <a:pt x="843" y="383"/>
                    </a:lnTo>
                    <a:lnTo>
                      <a:pt x="839" y="386"/>
                    </a:lnTo>
                    <a:lnTo>
                      <a:pt x="831" y="389"/>
                    </a:lnTo>
                    <a:lnTo>
                      <a:pt x="824" y="392"/>
                    </a:lnTo>
                    <a:lnTo>
                      <a:pt x="0" y="392"/>
                    </a:lnTo>
                    <a:lnTo>
                      <a:pt x="0" y="1233"/>
                    </a:lnTo>
                    <a:lnTo>
                      <a:pt x="0" y="1233"/>
                    </a:lnTo>
                    <a:lnTo>
                      <a:pt x="6" y="1241"/>
                    </a:lnTo>
                    <a:lnTo>
                      <a:pt x="15" y="1245"/>
                    </a:lnTo>
                    <a:lnTo>
                      <a:pt x="24" y="1245"/>
                    </a:lnTo>
                    <a:lnTo>
                      <a:pt x="33" y="1244"/>
                    </a:lnTo>
                    <a:lnTo>
                      <a:pt x="43" y="1239"/>
                    </a:lnTo>
                    <a:lnTo>
                      <a:pt x="54" y="1230"/>
                    </a:lnTo>
                    <a:lnTo>
                      <a:pt x="63" y="1220"/>
                    </a:lnTo>
                    <a:lnTo>
                      <a:pt x="70" y="1205"/>
                    </a:lnTo>
                    <a:lnTo>
                      <a:pt x="70" y="1205"/>
                    </a:lnTo>
                    <a:lnTo>
                      <a:pt x="78" y="1193"/>
                    </a:lnTo>
                    <a:lnTo>
                      <a:pt x="88" y="1179"/>
                    </a:lnTo>
                    <a:lnTo>
                      <a:pt x="102" y="1165"/>
                    </a:lnTo>
                    <a:lnTo>
                      <a:pt x="109" y="1157"/>
                    </a:lnTo>
                    <a:lnTo>
                      <a:pt x="120" y="1150"/>
                    </a:lnTo>
                    <a:lnTo>
                      <a:pt x="130" y="1144"/>
                    </a:lnTo>
                    <a:lnTo>
                      <a:pt x="142" y="1138"/>
                    </a:lnTo>
                    <a:lnTo>
                      <a:pt x="154" y="1132"/>
                    </a:lnTo>
                    <a:lnTo>
                      <a:pt x="169" y="1129"/>
                    </a:lnTo>
                    <a:lnTo>
                      <a:pt x="184" y="1126"/>
                    </a:lnTo>
                    <a:lnTo>
                      <a:pt x="200" y="1124"/>
                    </a:lnTo>
                    <a:lnTo>
                      <a:pt x="200" y="1124"/>
                    </a:lnTo>
                    <a:lnTo>
                      <a:pt x="218" y="1126"/>
                    </a:lnTo>
                    <a:lnTo>
                      <a:pt x="238" y="1129"/>
                    </a:lnTo>
                    <a:lnTo>
                      <a:pt x="254" y="1135"/>
                    </a:lnTo>
                    <a:lnTo>
                      <a:pt x="272" y="1142"/>
                    </a:lnTo>
                    <a:lnTo>
                      <a:pt x="287" y="1153"/>
                    </a:lnTo>
                    <a:lnTo>
                      <a:pt x="303" y="1163"/>
                    </a:lnTo>
                    <a:lnTo>
                      <a:pt x="317" y="1176"/>
                    </a:lnTo>
                    <a:lnTo>
                      <a:pt x="330" y="1191"/>
                    </a:lnTo>
                    <a:lnTo>
                      <a:pt x="342" y="1208"/>
                    </a:lnTo>
                    <a:lnTo>
                      <a:pt x="353" y="1226"/>
                    </a:lnTo>
                    <a:lnTo>
                      <a:pt x="362" y="1245"/>
                    </a:lnTo>
                    <a:lnTo>
                      <a:pt x="369" y="1265"/>
                    </a:lnTo>
                    <a:lnTo>
                      <a:pt x="375" y="1286"/>
                    </a:lnTo>
                    <a:lnTo>
                      <a:pt x="380" y="1308"/>
                    </a:lnTo>
                    <a:lnTo>
                      <a:pt x="383" y="1330"/>
                    </a:lnTo>
                    <a:lnTo>
                      <a:pt x="384" y="1354"/>
                    </a:lnTo>
                    <a:lnTo>
                      <a:pt x="384" y="1354"/>
                    </a:lnTo>
                    <a:lnTo>
                      <a:pt x="383" y="1377"/>
                    </a:lnTo>
                    <a:lnTo>
                      <a:pt x="380" y="1401"/>
                    </a:lnTo>
                    <a:lnTo>
                      <a:pt x="375" y="1422"/>
                    </a:lnTo>
                    <a:lnTo>
                      <a:pt x="369" y="1443"/>
                    </a:lnTo>
                    <a:lnTo>
                      <a:pt x="362" y="1463"/>
                    </a:lnTo>
                    <a:lnTo>
                      <a:pt x="353" y="1483"/>
                    </a:lnTo>
                    <a:lnTo>
                      <a:pt x="342" y="1499"/>
                    </a:lnTo>
                    <a:lnTo>
                      <a:pt x="330" y="1516"/>
                    </a:lnTo>
                    <a:lnTo>
                      <a:pt x="317" y="1531"/>
                    </a:lnTo>
                    <a:lnTo>
                      <a:pt x="303" y="1544"/>
                    </a:lnTo>
                    <a:lnTo>
                      <a:pt x="287" y="1556"/>
                    </a:lnTo>
                    <a:lnTo>
                      <a:pt x="272" y="1565"/>
                    </a:lnTo>
                    <a:lnTo>
                      <a:pt x="254" y="1573"/>
                    </a:lnTo>
                    <a:lnTo>
                      <a:pt x="238" y="1579"/>
                    </a:lnTo>
                    <a:lnTo>
                      <a:pt x="218" y="1582"/>
                    </a:lnTo>
                    <a:lnTo>
                      <a:pt x="200" y="1583"/>
                    </a:lnTo>
                    <a:lnTo>
                      <a:pt x="200" y="1583"/>
                    </a:lnTo>
                    <a:lnTo>
                      <a:pt x="184" y="1583"/>
                    </a:lnTo>
                    <a:lnTo>
                      <a:pt x="169" y="1580"/>
                    </a:lnTo>
                    <a:lnTo>
                      <a:pt x="154" y="1576"/>
                    </a:lnTo>
                    <a:lnTo>
                      <a:pt x="142" y="1571"/>
                    </a:lnTo>
                    <a:lnTo>
                      <a:pt x="130" y="1565"/>
                    </a:lnTo>
                    <a:lnTo>
                      <a:pt x="120" y="1558"/>
                    </a:lnTo>
                    <a:lnTo>
                      <a:pt x="109" y="1550"/>
                    </a:lnTo>
                    <a:lnTo>
                      <a:pt x="102" y="1543"/>
                    </a:lnTo>
                    <a:lnTo>
                      <a:pt x="88" y="1528"/>
                    </a:lnTo>
                    <a:lnTo>
                      <a:pt x="78" y="1516"/>
                    </a:lnTo>
                    <a:lnTo>
                      <a:pt x="70" y="1502"/>
                    </a:lnTo>
                    <a:lnTo>
                      <a:pt x="70" y="1502"/>
                    </a:lnTo>
                    <a:lnTo>
                      <a:pt x="63" y="1489"/>
                    </a:lnTo>
                    <a:lnTo>
                      <a:pt x="54" y="1477"/>
                    </a:lnTo>
                    <a:lnTo>
                      <a:pt x="43" y="1469"/>
                    </a:lnTo>
                    <a:lnTo>
                      <a:pt x="33" y="1463"/>
                    </a:lnTo>
                    <a:lnTo>
                      <a:pt x="24" y="1462"/>
                    </a:lnTo>
                    <a:lnTo>
                      <a:pt x="15" y="1463"/>
                    </a:lnTo>
                    <a:lnTo>
                      <a:pt x="6" y="1468"/>
                    </a:lnTo>
                    <a:lnTo>
                      <a:pt x="0" y="1474"/>
                    </a:lnTo>
                    <a:lnTo>
                      <a:pt x="0" y="2371"/>
                    </a:lnTo>
                    <a:lnTo>
                      <a:pt x="847" y="2371"/>
                    </a:lnTo>
                    <a:lnTo>
                      <a:pt x="847" y="2371"/>
                    </a:lnTo>
                    <a:lnTo>
                      <a:pt x="852" y="2363"/>
                    </a:lnTo>
                    <a:lnTo>
                      <a:pt x="853" y="2356"/>
                    </a:lnTo>
                    <a:lnTo>
                      <a:pt x="853" y="2347"/>
                    </a:lnTo>
                    <a:lnTo>
                      <a:pt x="850" y="2338"/>
                    </a:lnTo>
                    <a:lnTo>
                      <a:pt x="844" y="2329"/>
                    </a:lnTo>
                    <a:lnTo>
                      <a:pt x="836" y="2322"/>
                    </a:lnTo>
                    <a:lnTo>
                      <a:pt x="825" y="2313"/>
                    </a:lnTo>
                    <a:lnTo>
                      <a:pt x="813" y="2305"/>
                    </a:lnTo>
                    <a:lnTo>
                      <a:pt x="813" y="2305"/>
                    </a:lnTo>
                    <a:lnTo>
                      <a:pt x="800" y="2298"/>
                    </a:lnTo>
                    <a:lnTo>
                      <a:pt x="788" y="2289"/>
                    </a:lnTo>
                    <a:lnTo>
                      <a:pt x="773" y="2275"/>
                    </a:lnTo>
                    <a:lnTo>
                      <a:pt x="765" y="2266"/>
                    </a:lnTo>
                    <a:lnTo>
                      <a:pt x="758" y="2257"/>
                    </a:lnTo>
                    <a:lnTo>
                      <a:pt x="750" y="2247"/>
                    </a:lnTo>
                    <a:lnTo>
                      <a:pt x="744" y="2235"/>
                    </a:lnTo>
                    <a:lnTo>
                      <a:pt x="740" y="2221"/>
                    </a:lnTo>
                    <a:lnTo>
                      <a:pt x="735" y="2208"/>
                    </a:lnTo>
                    <a:lnTo>
                      <a:pt x="732" y="2193"/>
                    </a:lnTo>
                    <a:lnTo>
                      <a:pt x="732" y="2177"/>
                    </a:lnTo>
                    <a:lnTo>
                      <a:pt x="732" y="2177"/>
                    </a:lnTo>
                    <a:lnTo>
                      <a:pt x="734" y="2157"/>
                    </a:lnTo>
                    <a:lnTo>
                      <a:pt x="737" y="2139"/>
                    </a:lnTo>
                    <a:lnTo>
                      <a:pt x="743" y="2121"/>
                    </a:lnTo>
                    <a:lnTo>
                      <a:pt x="750" y="2105"/>
                    </a:lnTo>
                    <a:lnTo>
                      <a:pt x="759" y="2088"/>
                    </a:lnTo>
                    <a:lnTo>
                      <a:pt x="771" y="2073"/>
                    </a:lnTo>
                    <a:lnTo>
                      <a:pt x="785" y="2060"/>
                    </a:lnTo>
                    <a:lnTo>
                      <a:pt x="800" y="2046"/>
                    </a:lnTo>
                    <a:lnTo>
                      <a:pt x="816" y="2035"/>
                    </a:lnTo>
                    <a:lnTo>
                      <a:pt x="833" y="2024"/>
                    </a:lnTo>
                    <a:lnTo>
                      <a:pt x="852" y="2015"/>
                    </a:lnTo>
                    <a:lnTo>
                      <a:pt x="873" y="2006"/>
                    </a:lnTo>
                    <a:lnTo>
                      <a:pt x="894" y="2000"/>
                    </a:lnTo>
                    <a:lnTo>
                      <a:pt x="915" y="1996"/>
                    </a:lnTo>
                    <a:lnTo>
                      <a:pt x="939" y="1993"/>
                    </a:lnTo>
                    <a:lnTo>
                      <a:pt x="961" y="1993"/>
                    </a:lnTo>
                    <a:lnTo>
                      <a:pt x="961" y="1993"/>
                    </a:lnTo>
                    <a:lnTo>
                      <a:pt x="985" y="1993"/>
                    </a:lnTo>
                    <a:lnTo>
                      <a:pt x="1007" y="1996"/>
                    </a:lnTo>
                    <a:lnTo>
                      <a:pt x="1030" y="2000"/>
                    </a:lnTo>
                    <a:lnTo>
                      <a:pt x="1051" y="2006"/>
                    </a:lnTo>
                    <a:lnTo>
                      <a:pt x="1070" y="2015"/>
                    </a:lnTo>
                    <a:lnTo>
                      <a:pt x="1090" y="2024"/>
                    </a:lnTo>
                    <a:lnTo>
                      <a:pt x="1108" y="2035"/>
                    </a:lnTo>
                    <a:lnTo>
                      <a:pt x="1124" y="2046"/>
                    </a:lnTo>
                    <a:lnTo>
                      <a:pt x="1139" y="2060"/>
                    </a:lnTo>
                    <a:lnTo>
                      <a:pt x="1152" y="2073"/>
                    </a:lnTo>
                    <a:lnTo>
                      <a:pt x="1163" y="2088"/>
                    </a:lnTo>
                    <a:lnTo>
                      <a:pt x="1173" y="2105"/>
                    </a:lnTo>
                    <a:lnTo>
                      <a:pt x="1181" y="2121"/>
                    </a:lnTo>
                    <a:lnTo>
                      <a:pt x="1187" y="2139"/>
                    </a:lnTo>
                    <a:lnTo>
                      <a:pt x="1190" y="2157"/>
                    </a:lnTo>
                    <a:lnTo>
                      <a:pt x="1191" y="2177"/>
                    </a:lnTo>
                    <a:lnTo>
                      <a:pt x="1191" y="2177"/>
                    </a:lnTo>
                    <a:lnTo>
                      <a:pt x="1190" y="2193"/>
                    </a:lnTo>
                    <a:lnTo>
                      <a:pt x="1187" y="2208"/>
                    </a:lnTo>
                    <a:lnTo>
                      <a:pt x="1184" y="2221"/>
                    </a:lnTo>
                    <a:lnTo>
                      <a:pt x="1178" y="2235"/>
                    </a:lnTo>
                    <a:lnTo>
                      <a:pt x="1172" y="2247"/>
                    </a:lnTo>
                    <a:lnTo>
                      <a:pt x="1166" y="2257"/>
                    </a:lnTo>
                    <a:lnTo>
                      <a:pt x="1158" y="2266"/>
                    </a:lnTo>
                    <a:lnTo>
                      <a:pt x="1151" y="2275"/>
                    </a:lnTo>
                    <a:lnTo>
                      <a:pt x="1136" y="2289"/>
                    </a:lnTo>
                    <a:lnTo>
                      <a:pt x="1123" y="2298"/>
                    </a:lnTo>
                    <a:lnTo>
                      <a:pt x="1111" y="2305"/>
                    </a:lnTo>
                    <a:lnTo>
                      <a:pt x="1111" y="2305"/>
                    </a:lnTo>
                    <a:lnTo>
                      <a:pt x="1097" y="2313"/>
                    </a:lnTo>
                    <a:lnTo>
                      <a:pt x="1087" y="2322"/>
                    </a:lnTo>
                    <a:lnTo>
                      <a:pt x="1079" y="2329"/>
                    </a:lnTo>
                    <a:lnTo>
                      <a:pt x="1073" y="2338"/>
                    </a:lnTo>
                    <a:lnTo>
                      <a:pt x="1070" y="2347"/>
                    </a:lnTo>
                    <a:lnTo>
                      <a:pt x="1070" y="2356"/>
                    </a:lnTo>
                    <a:lnTo>
                      <a:pt x="1072" y="2363"/>
                    </a:lnTo>
                    <a:lnTo>
                      <a:pt x="1076" y="2371"/>
                    </a:lnTo>
                    <a:lnTo>
                      <a:pt x="1979" y="2371"/>
                    </a:lnTo>
                    <a:lnTo>
                      <a:pt x="1979" y="392"/>
                    </a:lnTo>
                    <a:lnTo>
                      <a:pt x="1100" y="392"/>
                    </a:lnTo>
                    <a:close/>
                  </a:path>
                </a:pathLst>
              </a:custGeom>
              <a:solidFill>
                <a:schemeClr val="accent3">
                  <a:lumMod val="20000"/>
                  <a:lumOff val="80000"/>
                </a:schemeClr>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8" name="Freeform 7">
                <a:extLst>
                  <a:ext uri="{FF2B5EF4-FFF2-40B4-BE49-F238E27FC236}">
                    <a16:creationId xmlns:a16="http://schemas.microsoft.com/office/drawing/2014/main" id="{488ED331-2627-F7B6-0F38-1B0DEA2C5B1E}"/>
                  </a:ext>
                </a:extLst>
              </p:cNvPr>
              <p:cNvSpPr/>
              <p:nvPr/>
            </p:nvSpPr>
            <p:spPr bwMode="auto">
              <a:xfrm>
                <a:off x="4494212" y="4629154"/>
                <a:ext cx="1884361" cy="1884365"/>
              </a:xfrm>
              <a:custGeom>
                <a:avLst/>
                <a:gdLst>
                  <a:gd name="T0" fmla="*/ 2145 w 2376"/>
                  <a:gd name="T1" fmla="*/ 1136 h 2374"/>
                  <a:gd name="T2" fmla="*/ 2092 w 2376"/>
                  <a:gd name="T3" fmla="*/ 1169 h 2374"/>
                  <a:gd name="T4" fmla="*/ 2056 w 2376"/>
                  <a:gd name="T5" fmla="*/ 1218 h 2374"/>
                  <a:gd name="T6" fmla="*/ 2023 w 2376"/>
                  <a:gd name="T7" fmla="*/ 1248 h 2374"/>
                  <a:gd name="T8" fmla="*/ 1993 w 2376"/>
                  <a:gd name="T9" fmla="*/ 1241 h 2374"/>
                  <a:gd name="T10" fmla="*/ 1979 w 2376"/>
                  <a:gd name="T11" fmla="*/ 1198 h 2374"/>
                  <a:gd name="T12" fmla="*/ 1102 w 2376"/>
                  <a:gd name="T13" fmla="*/ 393 h 2374"/>
                  <a:gd name="T14" fmla="*/ 1072 w 2376"/>
                  <a:gd name="T15" fmla="*/ 371 h 2374"/>
                  <a:gd name="T16" fmla="*/ 1080 w 2376"/>
                  <a:gd name="T17" fmla="*/ 338 h 2374"/>
                  <a:gd name="T18" fmla="*/ 1113 w 2376"/>
                  <a:gd name="T19" fmla="*/ 314 h 2374"/>
                  <a:gd name="T20" fmla="*/ 1168 w 2376"/>
                  <a:gd name="T21" fmla="*/ 265 h 2374"/>
                  <a:gd name="T22" fmla="*/ 1192 w 2376"/>
                  <a:gd name="T23" fmla="*/ 200 h 2374"/>
                  <a:gd name="T24" fmla="*/ 1183 w 2376"/>
                  <a:gd name="T25" fmla="*/ 130 h 2374"/>
                  <a:gd name="T26" fmla="*/ 1126 w 2376"/>
                  <a:gd name="T27" fmla="*/ 54 h 2374"/>
                  <a:gd name="T28" fmla="*/ 1032 w 2376"/>
                  <a:gd name="T29" fmla="*/ 9 h 2374"/>
                  <a:gd name="T30" fmla="*/ 939 w 2376"/>
                  <a:gd name="T31" fmla="*/ 2 h 2374"/>
                  <a:gd name="T32" fmla="*/ 835 w 2376"/>
                  <a:gd name="T33" fmla="*/ 32 h 2374"/>
                  <a:gd name="T34" fmla="*/ 761 w 2376"/>
                  <a:gd name="T35" fmla="*/ 97 h 2374"/>
                  <a:gd name="T36" fmla="*/ 734 w 2376"/>
                  <a:gd name="T37" fmla="*/ 184 h 2374"/>
                  <a:gd name="T38" fmla="*/ 746 w 2376"/>
                  <a:gd name="T39" fmla="*/ 242 h 2374"/>
                  <a:gd name="T40" fmla="*/ 788 w 2376"/>
                  <a:gd name="T41" fmla="*/ 296 h 2374"/>
                  <a:gd name="T42" fmla="*/ 833 w 2376"/>
                  <a:gd name="T43" fmla="*/ 326 h 2374"/>
                  <a:gd name="T44" fmla="*/ 855 w 2376"/>
                  <a:gd name="T45" fmla="*/ 359 h 2374"/>
                  <a:gd name="T46" fmla="*/ 840 w 2376"/>
                  <a:gd name="T47" fmla="*/ 386 h 2374"/>
                  <a:gd name="T48" fmla="*/ 0 w 2376"/>
                  <a:gd name="T49" fmla="*/ 395 h 2374"/>
                  <a:gd name="T50" fmla="*/ 24 w 2376"/>
                  <a:gd name="T51" fmla="*/ 1250 h 2374"/>
                  <a:gd name="T52" fmla="*/ 72 w 2376"/>
                  <a:gd name="T53" fmla="*/ 1208 h 2374"/>
                  <a:gd name="T54" fmla="*/ 111 w 2376"/>
                  <a:gd name="T55" fmla="*/ 1160 h 2374"/>
                  <a:gd name="T56" fmla="*/ 169 w 2376"/>
                  <a:gd name="T57" fmla="*/ 1132 h 2374"/>
                  <a:gd name="T58" fmla="*/ 238 w 2376"/>
                  <a:gd name="T59" fmla="*/ 1133 h 2374"/>
                  <a:gd name="T60" fmla="*/ 319 w 2376"/>
                  <a:gd name="T61" fmla="*/ 1181 h 2374"/>
                  <a:gd name="T62" fmla="*/ 371 w 2376"/>
                  <a:gd name="T63" fmla="*/ 1268 h 2374"/>
                  <a:gd name="T64" fmla="*/ 386 w 2376"/>
                  <a:gd name="T65" fmla="*/ 1358 h 2374"/>
                  <a:gd name="T66" fmla="*/ 364 w 2376"/>
                  <a:gd name="T67" fmla="*/ 1467 h 2374"/>
                  <a:gd name="T68" fmla="*/ 304 w 2376"/>
                  <a:gd name="T69" fmla="*/ 1547 h 2374"/>
                  <a:gd name="T70" fmla="*/ 220 w 2376"/>
                  <a:gd name="T71" fmla="*/ 1586 h 2374"/>
                  <a:gd name="T72" fmla="*/ 156 w 2376"/>
                  <a:gd name="T73" fmla="*/ 1579 h 2374"/>
                  <a:gd name="T74" fmla="*/ 102 w 2376"/>
                  <a:gd name="T75" fmla="*/ 1547 h 2374"/>
                  <a:gd name="T76" fmla="*/ 63 w 2376"/>
                  <a:gd name="T77" fmla="*/ 1492 h 2374"/>
                  <a:gd name="T78" fmla="*/ 15 w 2376"/>
                  <a:gd name="T79" fmla="*/ 1467 h 2374"/>
                  <a:gd name="T80" fmla="*/ 1979 w 2376"/>
                  <a:gd name="T81" fmla="*/ 1519 h 2374"/>
                  <a:gd name="T82" fmla="*/ 1988 w 2376"/>
                  <a:gd name="T83" fmla="*/ 1482 h 2374"/>
                  <a:gd name="T84" fmla="*/ 2017 w 2376"/>
                  <a:gd name="T85" fmla="*/ 1467 h 2374"/>
                  <a:gd name="T86" fmla="*/ 2050 w 2376"/>
                  <a:gd name="T87" fmla="*/ 1488 h 2374"/>
                  <a:gd name="T88" fmla="*/ 2078 w 2376"/>
                  <a:gd name="T89" fmla="*/ 1532 h 2374"/>
                  <a:gd name="T90" fmla="*/ 2132 w 2376"/>
                  <a:gd name="T91" fmla="*/ 1574 h 2374"/>
                  <a:gd name="T92" fmla="*/ 2190 w 2376"/>
                  <a:gd name="T93" fmla="*/ 1588 h 2374"/>
                  <a:gd name="T94" fmla="*/ 2278 w 2376"/>
                  <a:gd name="T95" fmla="*/ 1559 h 2374"/>
                  <a:gd name="T96" fmla="*/ 2344 w 2376"/>
                  <a:gd name="T97" fmla="*/ 1486 h 2374"/>
                  <a:gd name="T98" fmla="*/ 2374 w 2376"/>
                  <a:gd name="T99" fmla="*/ 1381 h 2374"/>
                  <a:gd name="T100" fmla="*/ 2367 w 2376"/>
                  <a:gd name="T101" fmla="*/ 1290 h 2374"/>
                  <a:gd name="T102" fmla="*/ 2322 w 2376"/>
                  <a:gd name="T103" fmla="*/ 1196 h 2374"/>
                  <a:gd name="T104" fmla="*/ 2246 w 2376"/>
                  <a:gd name="T105" fmla="*/ 1139 h 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76" h="2374">
                    <a:moveTo>
                      <a:pt x="2190" y="1129"/>
                    </a:moveTo>
                    <a:lnTo>
                      <a:pt x="2190" y="1129"/>
                    </a:lnTo>
                    <a:lnTo>
                      <a:pt x="2174" y="1129"/>
                    </a:lnTo>
                    <a:lnTo>
                      <a:pt x="2159" y="1132"/>
                    </a:lnTo>
                    <a:lnTo>
                      <a:pt x="2145" y="1136"/>
                    </a:lnTo>
                    <a:lnTo>
                      <a:pt x="2132" y="1141"/>
                    </a:lnTo>
                    <a:lnTo>
                      <a:pt x="2121" y="1147"/>
                    </a:lnTo>
                    <a:lnTo>
                      <a:pt x="2110" y="1154"/>
                    </a:lnTo>
                    <a:lnTo>
                      <a:pt x="2101" y="1162"/>
                    </a:lnTo>
                    <a:lnTo>
                      <a:pt x="2092" y="1169"/>
                    </a:lnTo>
                    <a:lnTo>
                      <a:pt x="2078" y="1184"/>
                    </a:lnTo>
                    <a:lnTo>
                      <a:pt x="2069" y="1196"/>
                    </a:lnTo>
                    <a:lnTo>
                      <a:pt x="2062" y="1210"/>
                    </a:lnTo>
                    <a:lnTo>
                      <a:pt x="2062" y="1210"/>
                    </a:lnTo>
                    <a:lnTo>
                      <a:pt x="2056" y="1218"/>
                    </a:lnTo>
                    <a:lnTo>
                      <a:pt x="2050" y="1227"/>
                    </a:lnTo>
                    <a:lnTo>
                      <a:pt x="2044" y="1235"/>
                    </a:lnTo>
                    <a:lnTo>
                      <a:pt x="2036" y="1241"/>
                    </a:lnTo>
                    <a:lnTo>
                      <a:pt x="2030" y="1245"/>
                    </a:lnTo>
                    <a:lnTo>
                      <a:pt x="2023" y="1248"/>
                    </a:lnTo>
                    <a:lnTo>
                      <a:pt x="2017" y="1250"/>
                    </a:lnTo>
                    <a:lnTo>
                      <a:pt x="2009" y="1250"/>
                    </a:lnTo>
                    <a:lnTo>
                      <a:pt x="2003" y="1248"/>
                    </a:lnTo>
                    <a:lnTo>
                      <a:pt x="1999" y="1245"/>
                    </a:lnTo>
                    <a:lnTo>
                      <a:pt x="1993" y="1241"/>
                    </a:lnTo>
                    <a:lnTo>
                      <a:pt x="1988" y="1235"/>
                    </a:lnTo>
                    <a:lnTo>
                      <a:pt x="1985" y="1227"/>
                    </a:lnTo>
                    <a:lnTo>
                      <a:pt x="1982" y="1218"/>
                    </a:lnTo>
                    <a:lnTo>
                      <a:pt x="1981" y="1208"/>
                    </a:lnTo>
                    <a:lnTo>
                      <a:pt x="1979" y="1198"/>
                    </a:lnTo>
                    <a:lnTo>
                      <a:pt x="1979" y="395"/>
                    </a:lnTo>
                    <a:lnTo>
                      <a:pt x="1125" y="395"/>
                    </a:lnTo>
                    <a:lnTo>
                      <a:pt x="1125" y="395"/>
                    </a:lnTo>
                    <a:lnTo>
                      <a:pt x="1113" y="395"/>
                    </a:lnTo>
                    <a:lnTo>
                      <a:pt x="1102" y="393"/>
                    </a:lnTo>
                    <a:lnTo>
                      <a:pt x="1093" y="390"/>
                    </a:lnTo>
                    <a:lnTo>
                      <a:pt x="1086" y="386"/>
                    </a:lnTo>
                    <a:lnTo>
                      <a:pt x="1080" y="381"/>
                    </a:lnTo>
                    <a:lnTo>
                      <a:pt x="1075" y="377"/>
                    </a:lnTo>
                    <a:lnTo>
                      <a:pt x="1072" y="371"/>
                    </a:lnTo>
                    <a:lnTo>
                      <a:pt x="1071" y="365"/>
                    </a:lnTo>
                    <a:lnTo>
                      <a:pt x="1071" y="359"/>
                    </a:lnTo>
                    <a:lnTo>
                      <a:pt x="1072" y="351"/>
                    </a:lnTo>
                    <a:lnTo>
                      <a:pt x="1075" y="345"/>
                    </a:lnTo>
                    <a:lnTo>
                      <a:pt x="1080" y="338"/>
                    </a:lnTo>
                    <a:lnTo>
                      <a:pt x="1086" y="332"/>
                    </a:lnTo>
                    <a:lnTo>
                      <a:pt x="1093" y="326"/>
                    </a:lnTo>
                    <a:lnTo>
                      <a:pt x="1102" y="319"/>
                    </a:lnTo>
                    <a:lnTo>
                      <a:pt x="1113" y="314"/>
                    </a:lnTo>
                    <a:lnTo>
                      <a:pt x="1113" y="314"/>
                    </a:lnTo>
                    <a:lnTo>
                      <a:pt x="1125" y="307"/>
                    </a:lnTo>
                    <a:lnTo>
                      <a:pt x="1138" y="296"/>
                    </a:lnTo>
                    <a:lnTo>
                      <a:pt x="1153" y="283"/>
                    </a:lnTo>
                    <a:lnTo>
                      <a:pt x="1160" y="275"/>
                    </a:lnTo>
                    <a:lnTo>
                      <a:pt x="1168" y="265"/>
                    </a:lnTo>
                    <a:lnTo>
                      <a:pt x="1174" y="254"/>
                    </a:lnTo>
                    <a:lnTo>
                      <a:pt x="1180" y="242"/>
                    </a:lnTo>
                    <a:lnTo>
                      <a:pt x="1186" y="230"/>
                    </a:lnTo>
                    <a:lnTo>
                      <a:pt x="1189" y="215"/>
                    </a:lnTo>
                    <a:lnTo>
                      <a:pt x="1192" y="200"/>
                    </a:lnTo>
                    <a:lnTo>
                      <a:pt x="1193" y="184"/>
                    </a:lnTo>
                    <a:lnTo>
                      <a:pt x="1193" y="184"/>
                    </a:lnTo>
                    <a:lnTo>
                      <a:pt x="1192" y="166"/>
                    </a:lnTo>
                    <a:lnTo>
                      <a:pt x="1187" y="147"/>
                    </a:lnTo>
                    <a:lnTo>
                      <a:pt x="1183" y="130"/>
                    </a:lnTo>
                    <a:lnTo>
                      <a:pt x="1174" y="112"/>
                    </a:lnTo>
                    <a:lnTo>
                      <a:pt x="1165" y="97"/>
                    </a:lnTo>
                    <a:lnTo>
                      <a:pt x="1153" y="81"/>
                    </a:lnTo>
                    <a:lnTo>
                      <a:pt x="1141" y="67"/>
                    </a:lnTo>
                    <a:lnTo>
                      <a:pt x="1126" y="54"/>
                    </a:lnTo>
                    <a:lnTo>
                      <a:pt x="1110" y="42"/>
                    </a:lnTo>
                    <a:lnTo>
                      <a:pt x="1092" y="32"/>
                    </a:lnTo>
                    <a:lnTo>
                      <a:pt x="1072" y="23"/>
                    </a:lnTo>
                    <a:lnTo>
                      <a:pt x="1053" y="15"/>
                    </a:lnTo>
                    <a:lnTo>
                      <a:pt x="1032" y="9"/>
                    </a:lnTo>
                    <a:lnTo>
                      <a:pt x="1009" y="3"/>
                    </a:lnTo>
                    <a:lnTo>
                      <a:pt x="987" y="2"/>
                    </a:lnTo>
                    <a:lnTo>
                      <a:pt x="963" y="0"/>
                    </a:lnTo>
                    <a:lnTo>
                      <a:pt x="963" y="0"/>
                    </a:lnTo>
                    <a:lnTo>
                      <a:pt x="939" y="2"/>
                    </a:lnTo>
                    <a:lnTo>
                      <a:pt x="917" y="3"/>
                    </a:lnTo>
                    <a:lnTo>
                      <a:pt x="894" y="9"/>
                    </a:lnTo>
                    <a:lnTo>
                      <a:pt x="873" y="15"/>
                    </a:lnTo>
                    <a:lnTo>
                      <a:pt x="854" y="23"/>
                    </a:lnTo>
                    <a:lnTo>
                      <a:pt x="835" y="32"/>
                    </a:lnTo>
                    <a:lnTo>
                      <a:pt x="817" y="42"/>
                    </a:lnTo>
                    <a:lnTo>
                      <a:pt x="802" y="54"/>
                    </a:lnTo>
                    <a:lnTo>
                      <a:pt x="787" y="67"/>
                    </a:lnTo>
                    <a:lnTo>
                      <a:pt x="773" y="81"/>
                    </a:lnTo>
                    <a:lnTo>
                      <a:pt x="761" y="97"/>
                    </a:lnTo>
                    <a:lnTo>
                      <a:pt x="752" y="112"/>
                    </a:lnTo>
                    <a:lnTo>
                      <a:pt x="745" y="130"/>
                    </a:lnTo>
                    <a:lnTo>
                      <a:pt x="739" y="147"/>
                    </a:lnTo>
                    <a:lnTo>
                      <a:pt x="734" y="166"/>
                    </a:lnTo>
                    <a:lnTo>
                      <a:pt x="734" y="184"/>
                    </a:lnTo>
                    <a:lnTo>
                      <a:pt x="734" y="184"/>
                    </a:lnTo>
                    <a:lnTo>
                      <a:pt x="734" y="200"/>
                    </a:lnTo>
                    <a:lnTo>
                      <a:pt x="737" y="215"/>
                    </a:lnTo>
                    <a:lnTo>
                      <a:pt x="742" y="230"/>
                    </a:lnTo>
                    <a:lnTo>
                      <a:pt x="746" y="242"/>
                    </a:lnTo>
                    <a:lnTo>
                      <a:pt x="752" y="254"/>
                    </a:lnTo>
                    <a:lnTo>
                      <a:pt x="760" y="265"/>
                    </a:lnTo>
                    <a:lnTo>
                      <a:pt x="766" y="275"/>
                    </a:lnTo>
                    <a:lnTo>
                      <a:pt x="775" y="283"/>
                    </a:lnTo>
                    <a:lnTo>
                      <a:pt x="788" y="296"/>
                    </a:lnTo>
                    <a:lnTo>
                      <a:pt x="802" y="307"/>
                    </a:lnTo>
                    <a:lnTo>
                      <a:pt x="814" y="314"/>
                    </a:lnTo>
                    <a:lnTo>
                      <a:pt x="814" y="314"/>
                    </a:lnTo>
                    <a:lnTo>
                      <a:pt x="824" y="319"/>
                    </a:lnTo>
                    <a:lnTo>
                      <a:pt x="833" y="326"/>
                    </a:lnTo>
                    <a:lnTo>
                      <a:pt x="840" y="332"/>
                    </a:lnTo>
                    <a:lnTo>
                      <a:pt x="846" y="338"/>
                    </a:lnTo>
                    <a:lnTo>
                      <a:pt x="851" y="345"/>
                    </a:lnTo>
                    <a:lnTo>
                      <a:pt x="854" y="351"/>
                    </a:lnTo>
                    <a:lnTo>
                      <a:pt x="855" y="359"/>
                    </a:lnTo>
                    <a:lnTo>
                      <a:pt x="855" y="365"/>
                    </a:lnTo>
                    <a:lnTo>
                      <a:pt x="854" y="371"/>
                    </a:lnTo>
                    <a:lnTo>
                      <a:pt x="851" y="377"/>
                    </a:lnTo>
                    <a:lnTo>
                      <a:pt x="846" y="381"/>
                    </a:lnTo>
                    <a:lnTo>
                      <a:pt x="840" y="386"/>
                    </a:lnTo>
                    <a:lnTo>
                      <a:pt x="833" y="390"/>
                    </a:lnTo>
                    <a:lnTo>
                      <a:pt x="824" y="393"/>
                    </a:lnTo>
                    <a:lnTo>
                      <a:pt x="814" y="395"/>
                    </a:lnTo>
                    <a:lnTo>
                      <a:pt x="802" y="395"/>
                    </a:lnTo>
                    <a:lnTo>
                      <a:pt x="0" y="395"/>
                    </a:lnTo>
                    <a:lnTo>
                      <a:pt x="0" y="1236"/>
                    </a:lnTo>
                    <a:lnTo>
                      <a:pt x="0" y="1236"/>
                    </a:lnTo>
                    <a:lnTo>
                      <a:pt x="8" y="1244"/>
                    </a:lnTo>
                    <a:lnTo>
                      <a:pt x="15" y="1248"/>
                    </a:lnTo>
                    <a:lnTo>
                      <a:pt x="24" y="1250"/>
                    </a:lnTo>
                    <a:lnTo>
                      <a:pt x="35" y="1247"/>
                    </a:lnTo>
                    <a:lnTo>
                      <a:pt x="45" y="1242"/>
                    </a:lnTo>
                    <a:lnTo>
                      <a:pt x="54" y="1235"/>
                    </a:lnTo>
                    <a:lnTo>
                      <a:pt x="63" y="1223"/>
                    </a:lnTo>
                    <a:lnTo>
                      <a:pt x="72" y="1208"/>
                    </a:lnTo>
                    <a:lnTo>
                      <a:pt x="72" y="1208"/>
                    </a:lnTo>
                    <a:lnTo>
                      <a:pt x="80" y="1196"/>
                    </a:lnTo>
                    <a:lnTo>
                      <a:pt x="89" y="1183"/>
                    </a:lnTo>
                    <a:lnTo>
                      <a:pt x="102" y="1168"/>
                    </a:lnTo>
                    <a:lnTo>
                      <a:pt x="111" y="1160"/>
                    </a:lnTo>
                    <a:lnTo>
                      <a:pt x="120" y="1153"/>
                    </a:lnTo>
                    <a:lnTo>
                      <a:pt x="130" y="1147"/>
                    </a:lnTo>
                    <a:lnTo>
                      <a:pt x="142" y="1141"/>
                    </a:lnTo>
                    <a:lnTo>
                      <a:pt x="156" y="1135"/>
                    </a:lnTo>
                    <a:lnTo>
                      <a:pt x="169" y="1132"/>
                    </a:lnTo>
                    <a:lnTo>
                      <a:pt x="184" y="1129"/>
                    </a:lnTo>
                    <a:lnTo>
                      <a:pt x="201" y="1127"/>
                    </a:lnTo>
                    <a:lnTo>
                      <a:pt x="201" y="1127"/>
                    </a:lnTo>
                    <a:lnTo>
                      <a:pt x="220" y="1129"/>
                    </a:lnTo>
                    <a:lnTo>
                      <a:pt x="238" y="1133"/>
                    </a:lnTo>
                    <a:lnTo>
                      <a:pt x="256" y="1138"/>
                    </a:lnTo>
                    <a:lnTo>
                      <a:pt x="272" y="1147"/>
                    </a:lnTo>
                    <a:lnTo>
                      <a:pt x="289" y="1156"/>
                    </a:lnTo>
                    <a:lnTo>
                      <a:pt x="304" y="1168"/>
                    </a:lnTo>
                    <a:lnTo>
                      <a:pt x="319" y="1181"/>
                    </a:lnTo>
                    <a:lnTo>
                      <a:pt x="331" y="1195"/>
                    </a:lnTo>
                    <a:lnTo>
                      <a:pt x="343" y="1211"/>
                    </a:lnTo>
                    <a:lnTo>
                      <a:pt x="353" y="1229"/>
                    </a:lnTo>
                    <a:lnTo>
                      <a:pt x="364" y="1248"/>
                    </a:lnTo>
                    <a:lnTo>
                      <a:pt x="371" y="1268"/>
                    </a:lnTo>
                    <a:lnTo>
                      <a:pt x="377" y="1289"/>
                    </a:lnTo>
                    <a:lnTo>
                      <a:pt x="382" y="1311"/>
                    </a:lnTo>
                    <a:lnTo>
                      <a:pt x="385" y="1334"/>
                    </a:lnTo>
                    <a:lnTo>
                      <a:pt x="386" y="1358"/>
                    </a:lnTo>
                    <a:lnTo>
                      <a:pt x="386" y="1358"/>
                    </a:lnTo>
                    <a:lnTo>
                      <a:pt x="385" y="1381"/>
                    </a:lnTo>
                    <a:lnTo>
                      <a:pt x="382" y="1404"/>
                    </a:lnTo>
                    <a:lnTo>
                      <a:pt x="377" y="1426"/>
                    </a:lnTo>
                    <a:lnTo>
                      <a:pt x="371" y="1447"/>
                    </a:lnTo>
                    <a:lnTo>
                      <a:pt x="364" y="1467"/>
                    </a:lnTo>
                    <a:lnTo>
                      <a:pt x="353" y="1486"/>
                    </a:lnTo>
                    <a:lnTo>
                      <a:pt x="343" y="1504"/>
                    </a:lnTo>
                    <a:lnTo>
                      <a:pt x="331" y="1519"/>
                    </a:lnTo>
                    <a:lnTo>
                      <a:pt x="319" y="1534"/>
                    </a:lnTo>
                    <a:lnTo>
                      <a:pt x="304" y="1547"/>
                    </a:lnTo>
                    <a:lnTo>
                      <a:pt x="289" y="1559"/>
                    </a:lnTo>
                    <a:lnTo>
                      <a:pt x="272" y="1568"/>
                    </a:lnTo>
                    <a:lnTo>
                      <a:pt x="256" y="1577"/>
                    </a:lnTo>
                    <a:lnTo>
                      <a:pt x="238" y="1582"/>
                    </a:lnTo>
                    <a:lnTo>
                      <a:pt x="220" y="1586"/>
                    </a:lnTo>
                    <a:lnTo>
                      <a:pt x="201" y="1586"/>
                    </a:lnTo>
                    <a:lnTo>
                      <a:pt x="201" y="1586"/>
                    </a:lnTo>
                    <a:lnTo>
                      <a:pt x="184" y="1586"/>
                    </a:lnTo>
                    <a:lnTo>
                      <a:pt x="169" y="1583"/>
                    </a:lnTo>
                    <a:lnTo>
                      <a:pt x="156" y="1579"/>
                    </a:lnTo>
                    <a:lnTo>
                      <a:pt x="142" y="1574"/>
                    </a:lnTo>
                    <a:lnTo>
                      <a:pt x="130" y="1568"/>
                    </a:lnTo>
                    <a:lnTo>
                      <a:pt x="120" y="1561"/>
                    </a:lnTo>
                    <a:lnTo>
                      <a:pt x="111" y="1555"/>
                    </a:lnTo>
                    <a:lnTo>
                      <a:pt x="102" y="1547"/>
                    </a:lnTo>
                    <a:lnTo>
                      <a:pt x="89" y="1532"/>
                    </a:lnTo>
                    <a:lnTo>
                      <a:pt x="80" y="1519"/>
                    </a:lnTo>
                    <a:lnTo>
                      <a:pt x="72" y="1507"/>
                    </a:lnTo>
                    <a:lnTo>
                      <a:pt x="72" y="1507"/>
                    </a:lnTo>
                    <a:lnTo>
                      <a:pt x="63" y="1492"/>
                    </a:lnTo>
                    <a:lnTo>
                      <a:pt x="54" y="1480"/>
                    </a:lnTo>
                    <a:lnTo>
                      <a:pt x="45" y="1473"/>
                    </a:lnTo>
                    <a:lnTo>
                      <a:pt x="35" y="1467"/>
                    </a:lnTo>
                    <a:lnTo>
                      <a:pt x="24" y="1465"/>
                    </a:lnTo>
                    <a:lnTo>
                      <a:pt x="15" y="1467"/>
                    </a:lnTo>
                    <a:lnTo>
                      <a:pt x="8" y="1471"/>
                    </a:lnTo>
                    <a:lnTo>
                      <a:pt x="0" y="1479"/>
                    </a:lnTo>
                    <a:lnTo>
                      <a:pt x="0" y="2374"/>
                    </a:lnTo>
                    <a:lnTo>
                      <a:pt x="1979" y="2374"/>
                    </a:lnTo>
                    <a:lnTo>
                      <a:pt x="1979" y="1519"/>
                    </a:lnTo>
                    <a:lnTo>
                      <a:pt x="1979" y="1519"/>
                    </a:lnTo>
                    <a:lnTo>
                      <a:pt x="1981" y="1507"/>
                    </a:lnTo>
                    <a:lnTo>
                      <a:pt x="1982" y="1497"/>
                    </a:lnTo>
                    <a:lnTo>
                      <a:pt x="1985" y="1488"/>
                    </a:lnTo>
                    <a:lnTo>
                      <a:pt x="1988" y="1482"/>
                    </a:lnTo>
                    <a:lnTo>
                      <a:pt x="1993" y="1476"/>
                    </a:lnTo>
                    <a:lnTo>
                      <a:pt x="1999" y="1471"/>
                    </a:lnTo>
                    <a:lnTo>
                      <a:pt x="2003" y="1468"/>
                    </a:lnTo>
                    <a:lnTo>
                      <a:pt x="2009" y="1467"/>
                    </a:lnTo>
                    <a:lnTo>
                      <a:pt x="2017" y="1467"/>
                    </a:lnTo>
                    <a:lnTo>
                      <a:pt x="2023" y="1467"/>
                    </a:lnTo>
                    <a:lnTo>
                      <a:pt x="2030" y="1470"/>
                    </a:lnTo>
                    <a:lnTo>
                      <a:pt x="2036" y="1474"/>
                    </a:lnTo>
                    <a:lnTo>
                      <a:pt x="2044" y="1480"/>
                    </a:lnTo>
                    <a:lnTo>
                      <a:pt x="2050" y="1488"/>
                    </a:lnTo>
                    <a:lnTo>
                      <a:pt x="2056" y="1497"/>
                    </a:lnTo>
                    <a:lnTo>
                      <a:pt x="2062" y="1507"/>
                    </a:lnTo>
                    <a:lnTo>
                      <a:pt x="2062" y="1507"/>
                    </a:lnTo>
                    <a:lnTo>
                      <a:pt x="2069" y="1519"/>
                    </a:lnTo>
                    <a:lnTo>
                      <a:pt x="2078" y="1532"/>
                    </a:lnTo>
                    <a:lnTo>
                      <a:pt x="2092" y="1547"/>
                    </a:lnTo>
                    <a:lnTo>
                      <a:pt x="2101" y="1555"/>
                    </a:lnTo>
                    <a:lnTo>
                      <a:pt x="2110" y="1562"/>
                    </a:lnTo>
                    <a:lnTo>
                      <a:pt x="2121" y="1568"/>
                    </a:lnTo>
                    <a:lnTo>
                      <a:pt x="2132" y="1574"/>
                    </a:lnTo>
                    <a:lnTo>
                      <a:pt x="2145" y="1580"/>
                    </a:lnTo>
                    <a:lnTo>
                      <a:pt x="2159" y="1583"/>
                    </a:lnTo>
                    <a:lnTo>
                      <a:pt x="2174" y="1586"/>
                    </a:lnTo>
                    <a:lnTo>
                      <a:pt x="2190" y="1588"/>
                    </a:lnTo>
                    <a:lnTo>
                      <a:pt x="2190" y="1588"/>
                    </a:lnTo>
                    <a:lnTo>
                      <a:pt x="2210" y="1586"/>
                    </a:lnTo>
                    <a:lnTo>
                      <a:pt x="2228" y="1583"/>
                    </a:lnTo>
                    <a:lnTo>
                      <a:pt x="2246" y="1577"/>
                    </a:lnTo>
                    <a:lnTo>
                      <a:pt x="2262" y="1570"/>
                    </a:lnTo>
                    <a:lnTo>
                      <a:pt x="2278" y="1559"/>
                    </a:lnTo>
                    <a:lnTo>
                      <a:pt x="2293" y="1547"/>
                    </a:lnTo>
                    <a:lnTo>
                      <a:pt x="2308" y="1535"/>
                    </a:lnTo>
                    <a:lnTo>
                      <a:pt x="2322" y="1520"/>
                    </a:lnTo>
                    <a:lnTo>
                      <a:pt x="2332" y="1504"/>
                    </a:lnTo>
                    <a:lnTo>
                      <a:pt x="2344" y="1486"/>
                    </a:lnTo>
                    <a:lnTo>
                      <a:pt x="2353" y="1467"/>
                    </a:lnTo>
                    <a:lnTo>
                      <a:pt x="2361" y="1447"/>
                    </a:lnTo>
                    <a:lnTo>
                      <a:pt x="2367" y="1426"/>
                    </a:lnTo>
                    <a:lnTo>
                      <a:pt x="2371" y="1404"/>
                    </a:lnTo>
                    <a:lnTo>
                      <a:pt x="2374" y="1381"/>
                    </a:lnTo>
                    <a:lnTo>
                      <a:pt x="2376" y="1358"/>
                    </a:lnTo>
                    <a:lnTo>
                      <a:pt x="2376" y="1358"/>
                    </a:lnTo>
                    <a:lnTo>
                      <a:pt x="2374" y="1335"/>
                    </a:lnTo>
                    <a:lnTo>
                      <a:pt x="2371" y="1311"/>
                    </a:lnTo>
                    <a:lnTo>
                      <a:pt x="2367" y="1290"/>
                    </a:lnTo>
                    <a:lnTo>
                      <a:pt x="2361" y="1269"/>
                    </a:lnTo>
                    <a:lnTo>
                      <a:pt x="2353" y="1248"/>
                    </a:lnTo>
                    <a:lnTo>
                      <a:pt x="2344" y="1229"/>
                    </a:lnTo>
                    <a:lnTo>
                      <a:pt x="2332" y="1213"/>
                    </a:lnTo>
                    <a:lnTo>
                      <a:pt x="2322" y="1196"/>
                    </a:lnTo>
                    <a:lnTo>
                      <a:pt x="2308" y="1181"/>
                    </a:lnTo>
                    <a:lnTo>
                      <a:pt x="2293" y="1168"/>
                    </a:lnTo>
                    <a:lnTo>
                      <a:pt x="2278" y="1156"/>
                    </a:lnTo>
                    <a:lnTo>
                      <a:pt x="2262" y="1147"/>
                    </a:lnTo>
                    <a:lnTo>
                      <a:pt x="2246" y="1139"/>
                    </a:lnTo>
                    <a:lnTo>
                      <a:pt x="2228" y="1133"/>
                    </a:lnTo>
                    <a:lnTo>
                      <a:pt x="2210" y="1130"/>
                    </a:lnTo>
                    <a:lnTo>
                      <a:pt x="2190" y="1129"/>
                    </a:lnTo>
                    <a:lnTo>
                      <a:pt x="2190" y="1129"/>
                    </a:lnTo>
                    <a:close/>
                  </a:path>
                </a:pathLst>
              </a:custGeom>
              <a:solidFill>
                <a:schemeClr val="accent3">
                  <a:lumMod val="20000"/>
                  <a:lumOff val="80000"/>
                </a:schemeClr>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9" name="Freeform 8">
                <a:extLst>
                  <a:ext uri="{FF2B5EF4-FFF2-40B4-BE49-F238E27FC236}">
                    <a16:creationId xmlns:a16="http://schemas.microsoft.com/office/drawing/2014/main" id="{0853085C-1868-7371-AECD-B52BC4DF7134}"/>
                  </a:ext>
                </a:extLst>
              </p:cNvPr>
              <p:cNvSpPr/>
              <p:nvPr/>
            </p:nvSpPr>
            <p:spPr bwMode="auto">
              <a:xfrm>
                <a:off x="4179888" y="1797052"/>
                <a:ext cx="1885950" cy="1882776"/>
              </a:xfrm>
              <a:custGeom>
                <a:avLst/>
                <a:gdLst>
                  <a:gd name="T0" fmla="*/ 2222 w 2377"/>
                  <a:gd name="T1" fmla="*/ 795 h 2371"/>
                  <a:gd name="T2" fmla="*/ 2275 w 2377"/>
                  <a:gd name="T3" fmla="*/ 827 h 2371"/>
                  <a:gd name="T4" fmla="*/ 2314 w 2377"/>
                  <a:gd name="T5" fmla="*/ 882 h 2371"/>
                  <a:gd name="T6" fmla="*/ 2362 w 2377"/>
                  <a:gd name="T7" fmla="*/ 907 h 2371"/>
                  <a:gd name="T8" fmla="*/ 395 w 2377"/>
                  <a:gd name="T9" fmla="*/ 855 h 2371"/>
                  <a:gd name="T10" fmla="*/ 386 w 2377"/>
                  <a:gd name="T11" fmla="*/ 892 h 2371"/>
                  <a:gd name="T12" fmla="*/ 358 w 2377"/>
                  <a:gd name="T13" fmla="*/ 907 h 2371"/>
                  <a:gd name="T14" fmla="*/ 325 w 2377"/>
                  <a:gd name="T15" fmla="*/ 886 h 2371"/>
                  <a:gd name="T16" fmla="*/ 296 w 2377"/>
                  <a:gd name="T17" fmla="*/ 842 h 2371"/>
                  <a:gd name="T18" fmla="*/ 242 w 2377"/>
                  <a:gd name="T19" fmla="*/ 800 h 2371"/>
                  <a:gd name="T20" fmla="*/ 184 w 2377"/>
                  <a:gd name="T21" fmla="*/ 786 h 2371"/>
                  <a:gd name="T22" fmla="*/ 96 w 2377"/>
                  <a:gd name="T23" fmla="*/ 815 h 2371"/>
                  <a:gd name="T24" fmla="*/ 32 w 2377"/>
                  <a:gd name="T25" fmla="*/ 888 h 2371"/>
                  <a:gd name="T26" fmla="*/ 0 w 2377"/>
                  <a:gd name="T27" fmla="*/ 993 h 2371"/>
                  <a:gd name="T28" fmla="*/ 8 w 2377"/>
                  <a:gd name="T29" fmla="*/ 1084 h 2371"/>
                  <a:gd name="T30" fmla="*/ 54 w 2377"/>
                  <a:gd name="T31" fmla="*/ 1178 h 2371"/>
                  <a:gd name="T32" fmla="*/ 129 w 2377"/>
                  <a:gd name="T33" fmla="*/ 1235 h 2371"/>
                  <a:gd name="T34" fmla="*/ 201 w 2377"/>
                  <a:gd name="T35" fmla="*/ 1245 h 2371"/>
                  <a:gd name="T36" fmla="*/ 265 w 2377"/>
                  <a:gd name="T37" fmla="*/ 1220 h 2371"/>
                  <a:gd name="T38" fmla="*/ 313 w 2377"/>
                  <a:gd name="T39" fmla="*/ 1164 h 2371"/>
                  <a:gd name="T40" fmla="*/ 338 w 2377"/>
                  <a:gd name="T41" fmla="*/ 1133 h 2371"/>
                  <a:gd name="T42" fmla="*/ 371 w 2377"/>
                  <a:gd name="T43" fmla="*/ 1126 h 2371"/>
                  <a:gd name="T44" fmla="*/ 392 w 2377"/>
                  <a:gd name="T45" fmla="*/ 1155 h 2371"/>
                  <a:gd name="T46" fmla="*/ 1256 w 2377"/>
                  <a:gd name="T47" fmla="*/ 1976 h 2371"/>
                  <a:gd name="T48" fmla="*/ 1298 w 2377"/>
                  <a:gd name="T49" fmla="*/ 1990 h 2371"/>
                  <a:gd name="T50" fmla="*/ 1305 w 2377"/>
                  <a:gd name="T51" fmla="*/ 2020 h 2371"/>
                  <a:gd name="T52" fmla="*/ 1275 w 2377"/>
                  <a:gd name="T53" fmla="*/ 2052 h 2371"/>
                  <a:gd name="T54" fmla="*/ 1225 w 2377"/>
                  <a:gd name="T55" fmla="*/ 2088 h 2371"/>
                  <a:gd name="T56" fmla="*/ 1193 w 2377"/>
                  <a:gd name="T57" fmla="*/ 2141 h 2371"/>
                  <a:gd name="T58" fmla="*/ 1186 w 2377"/>
                  <a:gd name="T59" fmla="*/ 2206 h 2371"/>
                  <a:gd name="T60" fmla="*/ 1225 w 2377"/>
                  <a:gd name="T61" fmla="*/ 2290 h 2371"/>
                  <a:gd name="T62" fmla="*/ 1305 w 2377"/>
                  <a:gd name="T63" fmla="*/ 2348 h 2371"/>
                  <a:gd name="T64" fmla="*/ 1414 w 2377"/>
                  <a:gd name="T65" fmla="*/ 2371 h 2371"/>
                  <a:gd name="T66" fmla="*/ 1504 w 2377"/>
                  <a:gd name="T67" fmla="*/ 2357 h 2371"/>
                  <a:gd name="T68" fmla="*/ 1591 w 2377"/>
                  <a:gd name="T69" fmla="*/ 2304 h 2371"/>
                  <a:gd name="T70" fmla="*/ 1639 w 2377"/>
                  <a:gd name="T71" fmla="*/ 2224 h 2371"/>
                  <a:gd name="T72" fmla="*/ 1640 w 2377"/>
                  <a:gd name="T73" fmla="*/ 2156 h 2371"/>
                  <a:gd name="T74" fmla="*/ 1612 w 2377"/>
                  <a:gd name="T75" fmla="*/ 2097 h 2371"/>
                  <a:gd name="T76" fmla="*/ 1564 w 2377"/>
                  <a:gd name="T77" fmla="*/ 2057 h 2371"/>
                  <a:gd name="T78" fmla="*/ 1526 w 2377"/>
                  <a:gd name="T79" fmla="*/ 2026 h 2371"/>
                  <a:gd name="T80" fmla="*/ 1526 w 2377"/>
                  <a:gd name="T81" fmla="*/ 1994 h 2371"/>
                  <a:gd name="T82" fmla="*/ 1564 w 2377"/>
                  <a:gd name="T83" fmla="*/ 1976 h 2371"/>
                  <a:gd name="T84" fmla="*/ 2370 w 2377"/>
                  <a:gd name="T85" fmla="*/ 1130 h 2371"/>
                  <a:gd name="T86" fmla="*/ 2323 w 2377"/>
                  <a:gd name="T87" fmla="*/ 1139 h 2371"/>
                  <a:gd name="T88" fmla="*/ 2289 w 2377"/>
                  <a:gd name="T89" fmla="*/ 1191 h 2371"/>
                  <a:gd name="T90" fmla="*/ 2235 w 2377"/>
                  <a:gd name="T91" fmla="*/ 1233 h 2371"/>
                  <a:gd name="T92" fmla="*/ 2177 w 2377"/>
                  <a:gd name="T93" fmla="*/ 1245 h 2371"/>
                  <a:gd name="T94" fmla="*/ 2089 w 2377"/>
                  <a:gd name="T95" fmla="*/ 1218 h 2371"/>
                  <a:gd name="T96" fmla="*/ 2024 w 2377"/>
                  <a:gd name="T97" fmla="*/ 1145 h 2371"/>
                  <a:gd name="T98" fmla="*/ 1993 w 2377"/>
                  <a:gd name="T99" fmla="*/ 1040 h 2371"/>
                  <a:gd name="T100" fmla="*/ 2000 w 2377"/>
                  <a:gd name="T101" fmla="*/ 948 h 2371"/>
                  <a:gd name="T102" fmla="*/ 2047 w 2377"/>
                  <a:gd name="T103" fmla="*/ 855 h 2371"/>
                  <a:gd name="T104" fmla="*/ 2121 w 2377"/>
                  <a:gd name="T105" fmla="*/ 797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77" h="2371">
                    <a:moveTo>
                      <a:pt x="2177" y="788"/>
                    </a:moveTo>
                    <a:lnTo>
                      <a:pt x="2177" y="788"/>
                    </a:lnTo>
                    <a:lnTo>
                      <a:pt x="2193" y="788"/>
                    </a:lnTo>
                    <a:lnTo>
                      <a:pt x="2208" y="791"/>
                    </a:lnTo>
                    <a:lnTo>
                      <a:pt x="2222" y="795"/>
                    </a:lnTo>
                    <a:lnTo>
                      <a:pt x="2235" y="800"/>
                    </a:lnTo>
                    <a:lnTo>
                      <a:pt x="2247" y="806"/>
                    </a:lnTo>
                    <a:lnTo>
                      <a:pt x="2257" y="813"/>
                    </a:lnTo>
                    <a:lnTo>
                      <a:pt x="2266" y="819"/>
                    </a:lnTo>
                    <a:lnTo>
                      <a:pt x="2275" y="827"/>
                    </a:lnTo>
                    <a:lnTo>
                      <a:pt x="2289" y="842"/>
                    </a:lnTo>
                    <a:lnTo>
                      <a:pt x="2298" y="855"/>
                    </a:lnTo>
                    <a:lnTo>
                      <a:pt x="2305" y="867"/>
                    </a:lnTo>
                    <a:lnTo>
                      <a:pt x="2305" y="867"/>
                    </a:lnTo>
                    <a:lnTo>
                      <a:pt x="2314" y="882"/>
                    </a:lnTo>
                    <a:lnTo>
                      <a:pt x="2323" y="894"/>
                    </a:lnTo>
                    <a:lnTo>
                      <a:pt x="2334" y="901"/>
                    </a:lnTo>
                    <a:lnTo>
                      <a:pt x="2343" y="907"/>
                    </a:lnTo>
                    <a:lnTo>
                      <a:pt x="2353" y="909"/>
                    </a:lnTo>
                    <a:lnTo>
                      <a:pt x="2362" y="907"/>
                    </a:lnTo>
                    <a:lnTo>
                      <a:pt x="2370" y="903"/>
                    </a:lnTo>
                    <a:lnTo>
                      <a:pt x="2377" y="895"/>
                    </a:lnTo>
                    <a:lnTo>
                      <a:pt x="2377" y="0"/>
                    </a:lnTo>
                    <a:lnTo>
                      <a:pt x="395" y="0"/>
                    </a:lnTo>
                    <a:lnTo>
                      <a:pt x="395" y="855"/>
                    </a:lnTo>
                    <a:lnTo>
                      <a:pt x="395" y="855"/>
                    </a:lnTo>
                    <a:lnTo>
                      <a:pt x="393" y="867"/>
                    </a:lnTo>
                    <a:lnTo>
                      <a:pt x="392" y="877"/>
                    </a:lnTo>
                    <a:lnTo>
                      <a:pt x="389" y="886"/>
                    </a:lnTo>
                    <a:lnTo>
                      <a:pt x="386" y="892"/>
                    </a:lnTo>
                    <a:lnTo>
                      <a:pt x="382" y="898"/>
                    </a:lnTo>
                    <a:lnTo>
                      <a:pt x="377" y="903"/>
                    </a:lnTo>
                    <a:lnTo>
                      <a:pt x="371" y="906"/>
                    </a:lnTo>
                    <a:lnTo>
                      <a:pt x="365" y="907"/>
                    </a:lnTo>
                    <a:lnTo>
                      <a:pt x="358" y="907"/>
                    </a:lnTo>
                    <a:lnTo>
                      <a:pt x="352" y="907"/>
                    </a:lnTo>
                    <a:lnTo>
                      <a:pt x="344" y="904"/>
                    </a:lnTo>
                    <a:lnTo>
                      <a:pt x="338" y="900"/>
                    </a:lnTo>
                    <a:lnTo>
                      <a:pt x="331" y="894"/>
                    </a:lnTo>
                    <a:lnTo>
                      <a:pt x="325" y="886"/>
                    </a:lnTo>
                    <a:lnTo>
                      <a:pt x="319" y="877"/>
                    </a:lnTo>
                    <a:lnTo>
                      <a:pt x="313" y="867"/>
                    </a:lnTo>
                    <a:lnTo>
                      <a:pt x="313" y="867"/>
                    </a:lnTo>
                    <a:lnTo>
                      <a:pt x="305" y="855"/>
                    </a:lnTo>
                    <a:lnTo>
                      <a:pt x="296" y="842"/>
                    </a:lnTo>
                    <a:lnTo>
                      <a:pt x="283" y="827"/>
                    </a:lnTo>
                    <a:lnTo>
                      <a:pt x="274" y="819"/>
                    </a:lnTo>
                    <a:lnTo>
                      <a:pt x="265" y="812"/>
                    </a:lnTo>
                    <a:lnTo>
                      <a:pt x="254" y="806"/>
                    </a:lnTo>
                    <a:lnTo>
                      <a:pt x="242" y="800"/>
                    </a:lnTo>
                    <a:lnTo>
                      <a:pt x="229" y="794"/>
                    </a:lnTo>
                    <a:lnTo>
                      <a:pt x="216" y="791"/>
                    </a:lnTo>
                    <a:lnTo>
                      <a:pt x="201" y="788"/>
                    </a:lnTo>
                    <a:lnTo>
                      <a:pt x="184" y="786"/>
                    </a:lnTo>
                    <a:lnTo>
                      <a:pt x="184" y="786"/>
                    </a:lnTo>
                    <a:lnTo>
                      <a:pt x="165" y="788"/>
                    </a:lnTo>
                    <a:lnTo>
                      <a:pt x="147" y="791"/>
                    </a:lnTo>
                    <a:lnTo>
                      <a:pt x="129" y="797"/>
                    </a:lnTo>
                    <a:lnTo>
                      <a:pt x="112" y="804"/>
                    </a:lnTo>
                    <a:lnTo>
                      <a:pt x="96" y="815"/>
                    </a:lnTo>
                    <a:lnTo>
                      <a:pt x="81" y="825"/>
                    </a:lnTo>
                    <a:lnTo>
                      <a:pt x="66" y="839"/>
                    </a:lnTo>
                    <a:lnTo>
                      <a:pt x="54" y="854"/>
                    </a:lnTo>
                    <a:lnTo>
                      <a:pt x="42" y="870"/>
                    </a:lnTo>
                    <a:lnTo>
                      <a:pt x="32" y="888"/>
                    </a:lnTo>
                    <a:lnTo>
                      <a:pt x="21" y="907"/>
                    </a:lnTo>
                    <a:lnTo>
                      <a:pt x="14" y="927"/>
                    </a:lnTo>
                    <a:lnTo>
                      <a:pt x="8" y="948"/>
                    </a:lnTo>
                    <a:lnTo>
                      <a:pt x="3" y="970"/>
                    </a:lnTo>
                    <a:lnTo>
                      <a:pt x="0" y="993"/>
                    </a:lnTo>
                    <a:lnTo>
                      <a:pt x="0" y="1016"/>
                    </a:lnTo>
                    <a:lnTo>
                      <a:pt x="0" y="1016"/>
                    </a:lnTo>
                    <a:lnTo>
                      <a:pt x="0" y="1039"/>
                    </a:lnTo>
                    <a:lnTo>
                      <a:pt x="3" y="1063"/>
                    </a:lnTo>
                    <a:lnTo>
                      <a:pt x="8" y="1084"/>
                    </a:lnTo>
                    <a:lnTo>
                      <a:pt x="14" y="1105"/>
                    </a:lnTo>
                    <a:lnTo>
                      <a:pt x="21" y="1126"/>
                    </a:lnTo>
                    <a:lnTo>
                      <a:pt x="32" y="1145"/>
                    </a:lnTo>
                    <a:lnTo>
                      <a:pt x="42" y="1161"/>
                    </a:lnTo>
                    <a:lnTo>
                      <a:pt x="54" y="1178"/>
                    </a:lnTo>
                    <a:lnTo>
                      <a:pt x="66" y="1193"/>
                    </a:lnTo>
                    <a:lnTo>
                      <a:pt x="81" y="1206"/>
                    </a:lnTo>
                    <a:lnTo>
                      <a:pt x="96" y="1218"/>
                    </a:lnTo>
                    <a:lnTo>
                      <a:pt x="112" y="1227"/>
                    </a:lnTo>
                    <a:lnTo>
                      <a:pt x="129" y="1235"/>
                    </a:lnTo>
                    <a:lnTo>
                      <a:pt x="147" y="1241"/>
                    </a:lnTo>
                    <a:lnTo>
                      <a:pt x="165" y="1244"/>
                    </a:lnTo>
                    <a:lnTo>
                      <a:pt x="184" y="1245"/>
                    </a:lnTo>
                    <a:lnTo>
                      <a:pt x="184" y="1245"/>
                    </a:lnTo>
                    <a:lnTo>
                      <a:pt x="201" y="1245"/>
                    </a:lnTo>
                    <a:lnTo>
                      <a:pt x="216" y="1242"/>
                    </a:lnTo>
                    <a:lnTo>
                      <a:pt x="229" y="1238"/>
                    </a:lnTo>
                    <a:lnTo>
                      <a:pt x="242" y="1233"/>
                    </a:lnTo>
                    <a:lnTo>
                      <a:pt x="254" y="1227"/>
                    </a:lnTo>
                    <a:lnTo>
                      <a:pt x="265" y="1220"/>
                    </a:lnTo>
                    <a:lnTo>
                      <a:pt x="274" y="1212"/>
                    </a:lnTo>
                    <a:lnTo>
                      <a:pt x="283" y="1205"/>
                    </a:lnTo>
                    <a:lnTo>
                      <a:pt x="296" y="1190"/>
                    </a:lnTo>
                    <a:lnTo>
                      <a:pt x="305" y="1178"/>
                    </a:lnTo>
                    <a:lnTo>
                      <a:pt x="313" y="1164"/>
                    </a:lnTo>
                    <a:lnTo>
                      <a:pt x="313" y="1164"/>
                    </a:lnTo>
                    <a:lnTo>
                      <a:pt x="319" y="1155"/>
                    </a:lnTo>
                    <a:lnTo>
                      <a:pt x="325" y="1147"/>
                    </a:lnTo>
                    <a:lnTo>
                      <a:pt x="331" y="1139"/>
                    </a:lnTo>
                    <a:lnTo>
                      <a:pt x="338" y="1133"/>
                    </a:lnTo>
                    <a:lnTo>
                      <a:pt x="344" y="1129"/>
                    </a:lnTo>
                    <a:lnTo>
                      <a:pt x="352" y="1126"/>
                    </a:lnTo>
                    <a:lnTo>
                      <a:pt x="358" y="1124"/>
                    </a:lnTo>
                    <a:lnTo>
                      <a:pt x="365" y="1124"/>
                    </a:lnTo>
                    <a:lnTo>
                      <a:pt x="371" y="1126"/>
                    </a:lnTo>
                    <a:lnTo>
                      <a:pt x="377" y="1129"/>
                    </a:lnTo>
                    <a:lnTo>
                      <a:pt x="382" y="1133"/>
                    </a:lnTo>
                    <a:lnTo>
                      <a:pt x="386" y="1139"/>
                    </a:lnTo>
                    <a:lnTo>
                      <a:pt x="389" y="1147"/>
                    </a:lnTo>
                    <a:lnTo>
                      <a:pt x="392" y="1155"/>
                    </a:lnTo>
                    <a:lnTo>
                      <a:pt x="393" y="1166"/>
                    </a:lnTo>
                    <a:lnTo>
                      <a:pt x="395" y="1176"/>
                    </a:lnTo>
                    <a:lnTo>
                      <a:pt x="395" y="1979"/>
                    </a:lnTo>
                    <a:lnTo>
                      <a:pt x="1256" y="1976"/>
                    </a:lnTo>
                    <a:lnTo>
                      <a:pt x="1256" y="1976"/>
                    </a:lnTo>
                    <a:lnTo>
                      <a:pt x="1266" y="1978"/>
                    </a:lnTo>
                    <a:lnTo>
                      <a:pt x="1277" y="1979"/>
                    </a:lnTo>
                    <a:lnTo>
                      <a:pt x="1286" y="1982"/>
                    </a:lnTo>
                    <a:lnTo>
                      <a:pt x="1292" y="1985"/>
                    </a:lnTo>
                    <a:lnTo>
                      <a:pt x="1298" y="1990"/>
                    </a:lnTo>
                    <a:lnTo>
                      <a:pt x="1302" y="1996"/>
                    </a:lnTo>
                    <a:lnTo>
                      <a:pt x="1305" y="2000"/>
                    </a:lnTo>
                    <a:lnTo>
                      <a:pt x="1307" y="2006"/>
                    </a:lnTo>
                    <a:lnTo>
                      <a:pt x="1307" y="2014"/>
                    </a:lnTo>
                    <a:lnTo>
                      <a:pt x="1305" y="2020"/>
                    </a:lnTo>
                    <a:lnTo>
                      <a:pt x="1302" y="2027"/>
                    </a:lnTo>
                    <a:lnTo>
                      <a:pt x="1298" y="2033"/>
                    </a:lnTo>
                    <a:lnTo>
                      <a:pt x="1292" y="2040"/>
                    </a:lnTo>
                    <a:lnTo>
                      <a:pt x="1284" y="2046"/>
                    </a:lnTo>
                    <a:lnTo>
                      <a:pt x="1275" y="2052"/>
                    </a:lnTo>
                    <a:lnTo>
                      <a:pt x="1265" y="2057"/>
                    </a:lnTo>
                    <a:lnTo>
                      <a:pt x="1265" y="2057"/>
                    </a:lnTo>
                    <a:lnTo>
                      <a:pt x="1253" y="2064"/>
                    </a:lnTo>
                    <a:lnTo>
                      <a:pt x="1239" y="2075"/>
                    </a:lnTo>
                    <a:lnTo>
                      <a:pt x="1225" y="2088"/>
                    </a:lnTo>
                    <a:lnTo>
                      <a:pt x="1217" y="2097"/>
                    </a:lnTo>
                    <a:lnTo>
                      <a:pt x="1211" y="2106"/>
                    </a:lnTo>
                    <a:lnTo>
                      <a:pt x="1204" y="2117"/>
                    </a:lnTo>
                    <a:lnTo>
                      <a:pt x="1198" y="2129"/>
                    </a:lnTo>
                    <a:lnTo>
                      <a:pt x="1193" y="2141"/>
                    </a:lnTo>
                    <a:lnTo>
                      <a:pt x="1189" y="2156"/>
                    </a:lnTo>
                    <a:lnTo>
                      <a:pt x="1186" y="2171"/>
                    </a:lnTo>
                    <a:lnTo>
                      <a:pt x="1186" y="2187"/>
                    </a:lnTo>
                    <a:lnTo>
                      <a:pt x="1186" y="2187"/>
                    </a:lnTo>
                    <a:lnTo>
                      <a:pt x="1186" y="2206"/>
                    </a:lnTo>
                    <a:lnTo>
                      <a:pt x="1190" y="2224"/>
                    </a:lnTo>
                    <a:lnTo>
                      <a:pt x="1196" y="2242"/>
                    </a:lnTo>
                    <a:lnTo>
                      <a:pt x="1204" y="2259"/>
                    </a:lnTo>
                    <a:lnTo>
                      <a:pt x="1213" y="2275"/>
                    </a:lnTo>
                    <a:lnTo>
                      <a:pt x="1225" y="2290"/>
                    </a:lnTo>
                    <a:lnTo>
                      <a:pt x="1238" y="2304"/>
                    </a:lnTo>
                    <a:lnTo>
                      <a:pt x="1253" y="2317"/>
                    </a:lnTo>
                    <a:lnTo>
                      <a:pt x="1268" y="2329"/>
                    </a:lnTo>
                    <a:lnTo>
                      <a:pt x="1286" y="2339"/>
                    </a:lnTo>
                    <a:lnTo>
                      <a:pt x="1305" y="2348"/>
                    </a:lnTo>
                    <a:lnTo>
                      <a:pt x="1325" y="2357"/>
                    </a:lnTo>
                    <a:lnTo>
                      <a:pt x="1346" y="2363"/>
                    </a:lnTo>
                    <a:lnTo>
                      <a:pt x="1368" y="2368"/>
                    </a:lnTo>
                    <a:lnTo>
                      <a:pt x="1390" y="2371"/>
                    </a:lnTo>
                    <a:lnTo>
                      <a:pt x="1414" y="2371"/>
                    </a:lnTo>
                    <a:lnTo>
                      <a:pt x="1414" y="2371"/>
                    </a:lnTo>
                    <a:lnTo>
                      <a:pt x="1438" y="2371"/>
                    </a:lnTo>
                    <a:lnTo>
                      <a:pt x="1461" y="2368"/>
                    </a:lnTo>
                    <a:lnTo>
                      <a:pt x="1483" y="2363"/>
                    </a:lnTo>
                    <a:lnTo>
                      <a:pt x="1504" y="2357"/>
                    </a:lnTo>
                    <a:lnTo>
                      <a:pt x="1523" y="2348"/>
                    </a:lnTo>
                    <a:lnTo>
                      <a:pt x="1543" y="2339"/>
                    </a:lnTo>
                    <a:lnTo>
                      <a:pt x="1561" y="2329"/>
                    </a:lnTo>
                    <a:lnTo>
                      <a:pt x="1577" y="2317"/>
                    </a:lnTo>
                    <a:lnTo>
                      <a:pt x="1591" y="2304"/>
                    </a:lnTo>
                    <a:lnTo>
                      <a:pt x="1604" y="2290"/>
                    </a:lnTo>
                    <a:lnTo>
                      <a:pt x="1616" y="2275"/>
                    </a:lnTo>
                    <a:lnTo>
                      <a:pt x="1625" y="2259"/>
                    </a:lnTo>
                    <a:lnTo>
                      <a:pt x="1634" y="2242"/>
                    </a:lnTo>
                    <a:lnTo>
                      <a:pt x="1639" y="2224"/>
                    </a:lnTo>
                    <a:lnTo>
                      <a:pt x="1643" y="2206"/>
                    </a:lnTo>
                    <a:lnTo>
                      <a:pt x="1645" y="2187"/>
                    </a:lnTo>
                    <a:lnTo>
                      <a:pt x="1645" y="2187"/>
                    </a:lnTo>
                    <a:lnTo>
                      <a:pt x="1643" y="2171"/>
                    </a:lnTo>
                    <a:lnTo>
                      <a:pt x="1640" y="2156"/>
                    </a:lnTo>
                    <a:lnTo>
                      <a:pt x="1637" y="2141"/>
                    </a:lnTo>
                    <a:lnTo>
                      <a:pt x="1631" y="2129"/>
                    </a:lnTo>
                    <a:lnTo>
                      <a:pt x="1625" y="2117"/>
                    </a:lnTo>
                    <a:lnTo>
                      <a:pt x="1619" y="2106"/>
                    </a:lnTo>
                    <a:lnTo>
                      <a:pt x="1612" y="2097"/>
                    </a:lnTo>
                    <a:lnTo>
                      <a:pt x="1604" y="2088"/>
                    </a:lnTo>
                    <a:lnTo>
                      <a:pt x="1589" y="2075"/>
                    </a:lnTo>
                    <a:lnTo>
                      <a:pt x="1576" y="2064"/>
                    </a:lnTo>
                    <a:lnTo>
                      <a:pt x="1564" y="2057"/>
                    </a:lnTo>
                    <a:lnTo>
                      <a:pt x="1564" y="2057"/>
                    </a:lnTo>
                    <a:lnTo>
                      <a:pt x="1553" y="2052"/>
                    </a:lnTo>
                    <a:lnTo>
                      <a:pt x="1544" y="2046"/>
                    </a:lnTo>
                    <a:lnTo>
                      <a:pt x="1537" y="2039"/>
                    </a:lnTo>
                    <a:lnTo>
                      <a:pt x="1531" y="2033"/>
                    </a:lnTo>
                    <a:lnTo>
                      <a:pt x="1526" y="2026"/>
                    </a:lnTo>
                    <a:lnTo>
                      <a:pt x="1523" y="2020"/>
                    </a:lnTo>
                    <a:lnTo>
                      <a:pt x="1522" y="2012"/>
                    </a:lnTo>
                    <a:lnTo>
                      <a:pt x="1522" y="2006"/>
                    </a:lnTo>
                    <a:lnTo>
                      <a:pt x="1523" y="2000"/>
                    </a:lnTo>
                    <a:lnTo>
                      <a:pt x="1526" y="1994"/>
                    </a:lnTo>
                    <a:lnTo>
                      <a:pt x="1531" y="1990"/>
                    </a:lnTo>
                    <a:lnTo>
                      <a:pt x="1537" y="1985"/>
                    </a:lnTo>
                    <a:lnTo>
                      <a:pt x="1544" y="1981"/>
                    </a:lnTo>
                    <a:lnTo>
                      <a:pt x="1553" y="1978"/>
                    </a:lnTo>
                    <a:lnTo>
                      <a:pt x="1564" y="1976"/>
                    </a:lnTo>
                    <a:lnTo>
                      <a:pt x="1576" y="1976"/>
                    </a:lnTo>
                    <a:lnTo>
                      <a:pt x="2377" y="1976"/>
                    </a:lnTo>
                    <a:lnTo>
                      <a:pt x="2377" y="1138"/>
                    </a:lnTo>
                    <a:lnTo>
                      <a:pt x="2377" y="1138"/>
                    </a:lnTo>
                    <a:lnTo>
                      <a:pt x="2370" y="1130"/>
                    </a:lnTo>
                    <a:lnTo>
                      <a:pt x="2362" y="1126"/>
                    </a:lnTo>
                    <a:lnTo>
                      <a:pt x="2353" y="1124"/>
                    </a:lnTo>
                    <a:lnTo>
                      <a:pt x="2343" y="1127"/>
                    </a:lnTo>
                    <a:lnTo>
                      <a:pt x="2334" y="1132"/>
                    </a:lnTo>
                    <a:lnTo>
                      <a:pt x="2323" y="1139"/>
                    </a:lnTo>
                    <a:lnTo>
                      <a:pt x="2314" y="1151"/>
                    </a:lnTo>
                    <a:lnTo>
                      <a:pt x="2305" y="1166"/>
                    </a:lnTo>
                    <a:lnTo>
                      <a:pt x="2305" y="1166"/>
                    </a:lnTo>
                    <a:lnTo>
                      <a:pt x="2298" y="1178"/>
                    </a:lnTo>
                    <a:lnTo>
                      <a:pt x="2289" y="1191"/>
                    </a:lnTo>
                    <a:lnTo>
                      <a:pt x="2275" y="1206"/>
                    </a:lnTo>
                    <a:lnTo>
                      <a:pt x="2266" y="1214"/>
                    </a:lnTo>
                    <a:lnTo>
                      <a:pt x="2257" y="1220"/>
                    </a:lnTo>
                    <a:lnTo>
                      <a:pt x="2247" y="1227"/>
                    </a:lnTo>
                    <a:lnTo>
                      <a:pt x="2235" y="1233"/>
                    </a:lnTo>
                    <a:lnTo>
                      <a:pt x="2222" y="1239"/>
                    </a:lnTo>
                    <a:lnTo>
                      <a:pt x="2208" y="1242"/>
                    </a:lnTo>
                    <a:lnTo>
                      <a:pt x="2193" y="1245"/>
                    </a:lnTo>
                    <a:lnTo>
                      <a:pt x="2177" y="1245"/>
                    </a:lnTo>
                    <a:lnTo>
                      <a:pt x="2177" y="1245"/>
                    </a:lnTo>
                    <a:lnTo>
                      <a:pt x="2157" y="1245"/>
                    </a:lnTo>
                    <a:lnTo>
                      <a:pt x="2139" y="1241"/>
                    </a:lnTo>
                    <a:lnTo>
                      <a:pt x="2121" y="1236"/>
                    </a:lnTo>
                    <a:lnTo>
                      <a:pt x="2105" y="1227"/>
                    </a:lnTo>
                    <a:lnTo>
                      <a:pt x="2089" y="1218"/>
                    </a:lnTo>
                    <a:lnTo>
                      <a:pt x="2074" y="1206"/>
                    </a:lnTo>
                    <a:lnTo>
                      <a:pt x="2060" y="1193"/>
                    </a:lnTo>
                    <a:lnTo>
                      <a:pt x="2047" y="1179"/>
                    </a:lnTo>
                    <a:lnTo>
                      <a:pt x="2035" y="1163"/>
                    </a:lnTo>
                    <a:lnTo>
                      <a:pt x="2024" y="1145"/>
                    </a:lnTo>
                    <a:lnTo>
                      <a:pt x="2015" y="1126"/>
                    </a:lnTo>
                    <a:lnTo>
                      <a:pt x="2006" y="1106"/>
                    </a:lnTo>
                    <a:lnTo>
                      <a:pt x="2000" y="1085"/>
                    </a:lnTo>
                    <a:lnTo>
                      <a:pt x="1996" y="1063"/>
                    </a:lnTo>
                    <a:lnTo>
                      <a:pt x="1993" y="1040"/>
                    </a:lnTo>
                    <a:lnTo>
                      <a:pt x="1993" y="1016"/>
                    </a:lnTo>
                    <a:lnTo>
                      <a:pt x="1993" y="1016"/>
                    </a:lnTo>
                    <a:lnTo>
                      <a:pt x="1993" y="993"/>
                    </a:lnTo>
                    <a:lnTo>
                      <a:pt x="1996" y="970"/>
                    </a:lnTo>
                    <a:lnTo>
                      <a:pt x="2000" y="948"/>
                    </a:lnTo>
                    <a:lnTo>
                      <a:pt x="2006" y="927"/>
                    </a:lnTo>
                    <a:lnTo>
                      <a:pt x="2015" y="907"/>
                    </a:lnTo>
                    <a:lnTo>
                      <a:pt x="2024" y="888"/>
                    </a:lnTo>
                    <a:lnTo>
                      <a:pt x="2035" y="870"/>
                    </a:lnTo>
                    <a:lnTo>
                      <a:pt x="2047" y="855"/>
                    </a:lnTo>
                    <a:lnTo>
                      <a:pt x="2060" y="840"/>
                    </a:lnTo>
                    <a:lnTo>
                      <a:pt x="2074" y="827"/>
                    </a:lnTo>
                    <a:lnTo>
                      <a:pt x="2089" y="815"/>
                    </a:lnTo>
                    <a:lnTo>
                      <a:pt x="2105" y="806"/>
                    </a:lnTo>
                    <a:lnTo>
                      <a:pt x="2121" y="797"/>
                    </a:lnTo>
                    <a:lnTo>
                      <a:pt x="2139" y="792"/>
                    </a:lnTo>
                    <a:lnTo>
                      <a:pt x="2157" y="788"/>
                    </a:lnTo>
                    <a:lnTo>
                      <a:pt x="2177" y="788"/>
                    </a:lnTo>
                    <a:lnTo>
                      <a:pt x="2177" y="788"/>
                    </a:lnTo>
                    <a:close/>
                  </a:path>
                </a:pathLst>
              </a:custGeom>
              <a:solidFill>
                <a:schemeClr val="accent3">
                  <a:lumMod val="20000"/>
                  <a:lumOff val="80000"/>
                </a:schemeClr>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10" name="Freeform 12">
                <a:extLst>
                  <a:ext uri="{FF2B5EF4-FFF2-40B4-BE49-F238E27FC236}">
                    <a16:creationId xmlns:a16="http://schemas.microsoft.com/office/drawing/2014/main" id="{92D6AD2A-6274-C9CD-8B5D-1CEB442CB140}"/>
                  </a:ext>
                </a:extLst>
              </p:cNvPr>
              <p:cNvSpPr/>
              <p:nvPr/>
            </p:nvSpPr>
            <p:spPr bwMode="auto">
              <a:xfrm>
                <a:off x="5754687" y="1797052"/>
                <a:ext cx="1887537" cy="1568452"/>
              </a:xfrm>
              <a:custGeom>
                <a:avLst/>
                <a:gdLst>
                  <a:gd name="T0" fmla="*/ 1586 w 2377"/>
                  <a:gd name="T1" fmla="*/ 1797 h 1975"/>
                  <a:gd name="T2" fmla="*/ 1564 w 2377"/>
                  <a:gd name="T3" fmla="*/ 1845 h 1975"/>
                  <a:gd name="T4" fmla="*/ 1522 w 2377"/>
                  <a:gd name="T5" fmla="*/ 1886 h 1975"/>
                  <a:gd name="T6" fmla="*/ 1489 w 2377"/>
                  <a:gd name="T7" fmla="*/ 1906 h 1975"/>
                  <a:gd name="T8" fmla="*/ 1470 w 2377"/>
                  <a:gd name="T9" fmla="*/ 1933 h 1975"/>
                  <a:gd name="T10" fmla="*/ 1473 w 2377"/>
                  <a:gd name="T11" fmla="*/ 1957 h 1975"/>
                  <a:gd name="T12" fmla="*/ 1500 w 2377"/>
                  <a:gd name="T13" fmla="*/ 1973 h 1975"/>
                  <a:gd name="T14" fmla="*/ 2377 w 2377"/>
                  <a:gd name="T15" fmla="*/ 0 h 1975"/>
                  <a:gd name="T16" fmla="*/ 395 w 2377"/>
                  <a:gd name="T17" fmla="*/ 855 h 1975"/>
                  <a:gd name="T18" fmla="*/ 390 w 2377"/>
                  <a:gd name="T19" fmla="*/ 886 h 1975"/>
                  <a:gd name="T20" fmla="*/ 371 w 2377"/>
                  <a:gd name="T21" fmla="*/ 907 h 1975"/>
                  <a:gd name="T22" fmla="*/ 346 w 2377"/>
                  <a:gd name="T23" fmla="*/ 904 h 1975"/>
                  <a:gd name="T24" fmla="*/ 320 w 2377"/>
                  <a:gd name="T25" fmla="*/ 877 h 1975"/>
                  <a:gd name="T26" fmla="*/ 298 w 2377"/>
                  <a:gd name="T27" fmla="*/ 842 h 1975"/>
                  <a:gd name="T28" fmla="*/ 254 w 2377"/>
                  <a:gd name="T29" fmla="*/ 806 h 1975"/>
                  <a:gd name="T30" fmla="*/ 201 w 2377"/>
                  <a:gd name="T31" fmla="*/ 788 h 1975"/>
                  <a:gd name="T32" fmla="*/ 148 w 2377"/>
                  <a:gd name="T33" fmla="*/ 792 h 1975"/>
                  <a:gd name="T34" fmla="*/ 83 w 2377"/>
                  <a:gd name="T35" fmla="*/ 827 h 1975"/>
                  <a:gd name="T36" fmla="*/ 32 w 2377"/>
                  <a:gd name="T37" fmla="*/ 888 h 1975"/>
                  <a:gd name="T38" fmla="*/ 5 w 2377"/>
                  <a:gd name="T39" fmla="*/ 970 h 1975"/>
                  <a:gd name="T40" fmla="*/ 2 w 2377"/>
                  <a:gd name="T41" fmla="*/ 1040 h 1975"/>
                  <a:gd name="T42" fmla="*/ 23 w 2377"/>
                  <a:gd name="T43" fmla="*/ 1126 h 1975"/>
                  <a:gd name="T44" fmla="*/ 68 w 2377"/>
                  <a:gd name="T45" fmla="*/ 1193 h 1975"/>
                  <a:gd name="T46" fmla="*/ 130 w 2377"/>
                  <a:gd name="T47" fmla="*/ 1236 h 1975"/>
                  <a:gd name="T48" fmla="*/ 184 w 2377"/>
                  <a:gd name="T49" fmla="*/ 1245 h 1975"/>
                  <a:gd name="T50" fmla="*/ 243 w 2377"/>
                  <a:gd name="T51" fmla="*/ 1233 h 1975"/>
                  <a:gd name="T52" fmla="*/ 283 w 2377"/>
                  <a:gd name="T53" fmla="*/ 1206 h 1975"/>
                  <a:gd name="T54" fmla="*/ 314 w 2377"/>
                  <a:gd name="T55" fmla="*/ 1166 h 1975"/>
                  <a:gd name="T56" fmla="*/ 340 w 2377"/>
                  <a:gd name="T57" fmla="*/ 1133 h 1975"/>
                  <a:gd name="T58" fmla="*/ 365 w 2377"/>
                  <a:gd name="T59" fmla="*/ 1124 h 1975"/>
                  <a:gd name="T60" fmla="*/ 388 w 2377"/>
                  <a:gd name="T61" fmla="*/ 1139 h 1975"/>
                  <a:gd name="T62" fmla="*/ 395 w 2377"/>
                  <a:gd name="T63" fmla="*/ 1178 h 1975"/>
                  <a:gd name="T64" fmla="*/ 1199 w 2377"/>
                  <a:gd name="T65" fmla="*/ 1975 h 1975"/>
                  <a:gd name="T66" fmla="*/ 1229 w 2377"/>
                  <a:gd name="T67" fmla="*/ 1970 h 1975"/>
                  <a:gd name="T68" fmla="*/ 1250 w 2377"/>
                  <a:gd name="T69" fmla="*/ 1951 h 1975"/>
                  <a:gd name="T70" fmla="*/ 1247 w 2377"/>
                  <a:gd name="T71" fmla="*/ 1925 h 1975"/>
                  <a:gd name="T72" fmla="*/ 1222 w 2377"/>
                  <a:gd name="T73" fmla="*/ 1900 h 1975"/>
                  <a:gd name="T74" fmla="*/ 1186 w 2377"/>
                  <a:gd name="T75" fmla="*/ 1878 h 1975"/>
                  <a:gd name="T76" fmla="*/ 1150 w 2377"/>
                  <a:gd name="T77" fmla="*/ 1834 h 1975"/>
                  <a:gd name="T78" fmla="*/ 1132 w 2377"/>
                  <a:gd name="T79" fmla="*/ 1780 h 1975"/>
                  <a:gd name="T80" fmla="*/ 1135 w 2377"/>
                  <a:gd name="T81" fmla="*/ 1728 h 1975"/>
                  <a:gd name="T82" fmla="*/ 1169 w 2377"/>
                  <a:gd name="T83" fmla="*/ 1662 h 1975"/>
                  <a:gd name="T84" fmla="*/ 1232 w 2377"/>
                  <a:gd name="T85" fmla="*/ 1611 h 1975"/>
                  <a:gd name="T86" fmla="*/ 1314 w 2377"/>
                  <a:gd name="T87" fmla="*/ 1585 h 1975"/>
                  <a:gd name="T88" fmla="*/ 1383 w 2377"/>
                  <a:gd name="T89" fmla="*/ 1582 h 1975"/>
                  <a:gd name="T90" fmla="*/ 1470 w 2377"/>
                  <a:gd name="T91" fmla="*/ 1602 h 1975"/>
                  <a:gd name="T92" fmla="*/ 1537 w 2377"/>
                  <a:gd name="T93" fmla="*/ 1647 h 1975"/>
                  <a:gd name="T94" fmla="*/ 1579 w 2377"/>
                  <a:gd name="T95" fmla="*/ 1710 h 1975"/>
                  <a:gd name="T96" fmla="*/ 1589 w 2377"/>
                  <a:gd name="T97" fmla="*/ 1764 h 1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77" h="1975">
                    <a:moveTo>
                      <a:pt x="1589" y="1764"/>
                    </a:moveTo>
                    <a:lnTo>
                      <a:pt x="1589" y="1764"/>
                    </a:lnTo>
                    <a:lnTo>
                      <a:pt x="1588" y="1780"/>
                    </a:lnTo>
                    <a:lnTo>
                      <a:pt x="1586" y="1797"/>
                    </a:lnTo>
                    <a:lnTo>
                      <a:pt x="1582" y="1810"/>
                    </a:lnTo>
                    <a:lnTo>
                      <a:pt x="1577" y="1822"/>
                    </a:lnTo>
                    <a:lnTo>
                      <a:pt x="1571" y="1834"/>
                    </a:lnTo>
                    <a:lnTo>
                      <a:pt x="1564" y="1845"/>
                    </a:lnTo>
                    <a:lnTo>
                      <a:pt x="1556" y="1855"/>
                    </a:lnTo>
                    <a:lnTo>
                      <a:pt x="1549" y="1863"/>
                    </a:lnTo>
                    <a:lnTo>
                      <a:pt x="1534" y="1878"/>
                    </a:lnTo>
                    <a:lnTo>
                      <a:pt x="1522" y="1886"/>
                    </a:lnTo>
                    <a:lnTo>
                      <a:pt x="1509" y="1894"/>
                    </a:lnTo>
                    <a:lnTo>
                      <a:pt x="1509" y="1894"/>
                    </a:lnTo>
                    <a:lnTo>
                      <a:pt x="1498" y="1900"/>
                    </a:lnTo>
                    <a:lnTo>
                      <a:pt x="1489" y="1906"/>
                    </a:lnTo>
                    <a:lnTo>
                      <a:pt x="1483" y="1912"/>
                    </a:lnTo>
                    <a:lnTo>
                      <a:pt x="1477" y="1919"/>
                    </a:lnTo>
                    <a:lnTo>
                      <a:pt x="1473" y="1925"/>
                    </a:lnTo>
                    <a:lnTo>
                      <a:pt x="1470" y="1933"/>
                    </a:lnTo>
                    <a:lnTo>
                      <a:pt x="1468" y="1939"/>
                    </a:lnTo>
                    <a:lnTo>
                      <a:pt x="1468" y="1945"/>
                    </a:lnTo>
                    <a:lnTo>
                      <a:pt x="1470" y="1951"/>
                    </a:lnTo>
                    <a:lnTo>
                      <a:pt x="1473" y="1957"/>
                    </a:lnTo>
                    <a:lnTo>
                      <a:pt x="1477" y="1963"/>
                    </a:lnTo>
                    <a:lnTo>
                      <a:pt x="1483" y="1967"/>
                    </a:lnTo>
                    <a:lnTo>
                      <a:pt x="1491" y="1970"/>
                    </a:lnTo>
                    <a:lnTo>
                      <a:pt x="1500" y="1973"/>
                    </a:lnTo>
                    <a:lnTo>
                      <a:pt x="1509" y="1975"/>
                    </a:lnTo>
                    <a:lnTo>
                      <a:pt x="1521" y="1975"/>
                    </a:lnTo>
                    <a:lnTo>
                      <a:pt x="2377" y="1975"/>
                    </a:lnTo>
                    <a:lnTo>
                      <a:pt x="2377" y="0"/>
                    </a:lnTo>
                    <a:lnTo>
                      <a:pt x="398" y="0"/>
                    </a:lnTo>
                    <a:lnTo>
                      <a:pt x="398" y="454"/>
                    </a:lnTo>
                    <a:lnTo>
                      <a:pt x="395" y="454"/>
                    </a:lnTo>
                    <a:lnTo>
                      <a:pt x="395" y="855"/>
                    </a:lnTo>
                    <a:lnTo>
                      <a:pt x="395" y="855"/>
                    </a:lnTo>
                    <a:lnTo>
                      <a:pt x="395" y="867"/>
                    </a:lnTo>
                    <a:lnTo>
                      <a:pt x="393" y="877"/>
                    </a:lnTo>
                    <a:lnTo>
                      <a:pt x="390" y="886"/>
                    </a:lnTo>
                    <a:lnTo>
                      <a:pt x="388" y="894"/>
                    </a:lnTo>
                    <a:lnTo>
                      <a:pt x="383" y="900"/>
                    </a:lnTo>
                    <a:lnTo>
                      <a:pt x="377" y="904"/>
                    </a:lnTo>
                    <a:lnTo>
                      <a:pt x="371" y="907"/>
                    </a:lnTo>
                    <a:lnTo>
                      <a:pt x="365" y="909"/>
                    </a:lnTo>
                    <a:lnTo>
                      <a:pt x="359" y="909"/>
                    </a:lnTo>
                    <a:lnTo>
                      <a:pt x="353" y="907"/>
                    </a:lnTo>
                    <a:lnTo>
                      <a:pt x="346" y="904"/>
                    </a:lnTo>
                    <a:lnTo>
                      <a:pt x="340" y="900"/>
                    </a:lnTo>
                    <a:lnTo>
                      <a:pt x="332" y="894"/>
                    </a:lnTo>
                    <a:lnTo>
                      <a:pt x="326" y="886"/>
                    </a:lnTo>
                    <a:lnTo>
                      <a:pt x="320" y="877"/>
                    </a:lnTo>
                    <a:lnTo>
                      <a:pt x="314" y="867"/>
                    </a:lnTo>
                    <a:lnTo>
                      <a:pt x="314" y="867"/>
                    </a:lnTo>
                    <a:lnTo>
                      <a:pt x="307" y="855"/>
                    </a:lnTo>
                    <a:lnTo>
                      <a:pt x="298" y="842"/>
                    </a:lnTo>
                    <a:lnTo>
                      <a:pt x="283" y="827"/>
                    </a:lnTo>
                    <a:lnTo>
                      <a:pt x="275" y="819"/>
                    </a:lnTo>
                    <a:lnTo>
                      <a:pt x="265" y="813"/>
                    </a:lnTo>
                    <a:lnTo>
                      <a:pt x="254" y="806"/>
                    </a:lnTo>
                    <a:lnTo>
                      <a:pt x="243" y="800"/>
                    </a:lnTo>
                    <a:lnTo>
                      <a:pt x="231" y="795"/>
                    </a:lnTo>
                    <a:lnTo>
                      <a:pt x="217" y="791"/>
                    </a:lnTo>
                    <a:lnTo>
                      <a:pt x="201" y="788"/>
                    </a:lnTo>
                    <a:lnTo>
                      <a:pt x="184" y="788"/>
                    </a:lnTo>
                    <a:lnTo>
                      <a:pt x="184" y="788"/>
                    </a:lnTo>
                    <a:lnTo>
                      <a:pt x="166" y="788"/>
                    </a:lnTo>
                    <a:lnTo>
                      <a:pt x="148" y="792"/>
                    </a:lnTo>
                    <a:lnTo>
                      <a:pt x="130" y="797"/>
                    </a:lnTo>
                    <a:lnTo>
                      <a:pt x="112" y="806"/>
                    </a:lnTo>
                    <a:lnTo>
                      <a:pt x="98" y="815"/>
                    </a:lnTo>
                    <a:lnTo>
                      <a:pt x="83" y="827"/>
                    </a:lnTo>
                    <a:lnTo>
                      <a:pt x="68" y="840"/>
                    </a:lnTo>
                    <a:lnTo>
                      <a:pt x="54" y="855"/>
                    </a:lnTo>
                    <a:lnTo>
                      <a:pt x="42" y="870"/>
                    </a:lnTo>
                    <a:lnTo>
                      <a:pt x="32" y="888"/>
                    </a:lnTo>
                    <a:lnTo>
                      <a:pt x="23" y="907"/>
                    </a:lnTo>
                    <a:lnTo>
                      <a:pt x="15" y="927"/>
                    </a:lnTo>
                    <a:lnTo>
                      <a:pt x="9" y="948"/>
                    </a:lnTo>
                    <a:lnTo>
                      <a:pt x="5" y="970"/>
                    </a:lnTo>
                    <a:lnTo>
                      <a:pt x="2" y="993"/>
                    </a:lnTo>
                    <a:lnTo>
                      <a:pt x="0" y="1016"/>
                    </a:lnTo>
                    <a:lnTo>
                      <a:pt x="0" y="1016"/>
                    </a:lnTo>
                    <a:lnTo>
                      <a:pt x="2" y="1040"/>
                    </a:lnTo>
                    <a:lnTo>
                      <a:pt x="5" y="1063"/>
                    </a:lnTo>
                    <a:lnTo>
                      <a:pt x="9" y="1085"/>
                    </a:lnTo>
                    <a:lnTo>
                      <a:pt x="15" y="1106"/>
                    </a:lnTo>
                    <a:lnTo>
                      <a:pt x="23" y="1126"/>
                    </a:lnTo>
                    <a:lnTo>
                      <a:pt x="32" y="1145"/>
                    </a:lnTo>
                    <a:lnTo>
                      <a:pt x="42" y="1163"/>
                    </a:lnTo>
                    <a:lnTo>
                      <a:pt x="54" y="1179"/>
                    </a:lnTo>
                    <a:lnTo>
                      <a:pt x="68" y="1193"/>
                    </a:lnTo>
                    <a:lnTo>
                      <a:pt x="83" y="1206"/>
                    </a:lnTo>
                    <a:lnTo>
                      <a:pt x="98" y="1218"/>
                    </a:lnTo>
                    <a:lnTo>
                      <a:pt x="112" y="1227"/>
                    </a:lnTo>
                    <a:lnTo>
                      <a:pt x="130" y="1236"/>
                    </a:lnTo>
                    <a:lnTo>
                      <a:pt x="148" y="1241"/>
                    </a:lnTo>
                    <a:lnTo>
                      <a:pt x="166" y="1245"/>
                    </a:lnTo>
                    <a:lnTo>
                      <a:pt x="184" y="1245"/>
                    </a:lnTo>
                    <a:lnTo>
                      <a:pt x="184" y="1245"/>
                    </a:lnTo>
                    <a:lnTo>
                      <a:pt x="201" y="1245"/>
                    </a:lnTo>
                    <a:lnTo>
                      <a:pt x="217" y="1242"/>
                    </a:lnTo>
                    <a:lnTo>
                      <a:pt x="231" y="1239"/>
                    </a:lnTo>
                    <a:lnTo>
                      <a:pt x="243" y="1233"/>
                    </a:lnTo>
                    <a:lnTo>
                      <a:pt x="254" y="1227"/>
                    </a:lnTo>
                    <a:lnTo>
                      <a:pt x="265" y="1220"/>
                    </a:lnTo>
                    <a:lnTo>
                      <a:pt x="275" y="1214"/>
                    </a:lnTo>
                    <a:lnTo>
                      <a:pt x="283" y="1206"/>
                    </a:lnTo>
                    <a:lnTo>
                      <a:pt x="298" y="1191"/>
                    </a:lnTo>
                    <a:lnTo>
                      <a:pt x="307" y="1178"/>
                    </a:lnTo>
                    <a:lnTo>
                      <a:pt x="314" y="1166"/>
                    </a:lnTo>
                    <a:lnTo>
                      <a:pt x="314" y="1166"/>
                    </a:lnTo>
                    <a:lnTo>
                      <a:pt x="320" y="1155"/>
                    </a:lnTo>
                    <a:lnTo>
                      <a:pt x="326" y="1147"/>
                    </a:lnTo>
                    <a:lnTo>
                      <a:pt x="332" y="1139"/>
                    </a:lnTo>
                    <a:lnTo>
                      <a:pt x="340" y="1133"/>
                    </a:lnTo>
                    <a:lnTo>
                      <a:pt x="346" y="1129"/>
                    </a:lnTo>
                    <a:lnTo>
                      <a:pt x="353" y="1126"/>
                    </a:lnTo>
                    <a:lnTo>
                      <a:pt x="359" y="1124"/>
                    </a:lnTo>
                    <a:lnTo>
                      <a:pt x="365" y="1124"/>
                    </a:lnTo>
                    <a:lnTo>
                      <a:pt x="371" y="1126"/>
                    </a:lnTo>
                    <a:lnTo>
                      <a:pt x="377" y="1129"/>
                    </a:lnTo>
                    <a:lnTo>
                      <a:pt x="383" y="1133"/>
                    </a:lnTo>
                    <a:lnTo>
                      <a:pt x="388" y="1139"/>
                    </a:lnTo>
                    <a:lnTo>
                      <a:pt x="390" y="1147"/>
                    </a:lnTo>
                    <a:lnTo>
                      <a:pt x="393" y="1155"/>
                    </a:lnTo>
                    <a:lnTo>
                      <a:pt x="395" y="1166"/>
                    </a:lnTo>
                    <a:lnTo>
                      <a:pt x="395" y="1178"/>
                    </a:lnTo>
                    <a:lnTo>
                      <a:pt x="395" y="1429"/>
                    </a:lnTo>
                    <a:lnTo>
                      <a:pt x="398" y="1429"/>
                    </a:lnTo>
                    <a:lnTo>
                      <a:pt x="398" y="1975"/>
                    </a:lnTo>
                    <a:lnTo>
                      <a:pt x="1199" y="1975"/>
                    </a:lnTo>
                    <a:lnTo>
                      <a:pt x="1199" y="1975"/>
                    </a:lnTo>
                    <a:lnTo>
                      <a:pt x="1211" y="1975"/>
                    </a:lnTo>
                    <a:lnTo>
                      <a:pt x="1220" y="1973"/>
                    </a:lnTo>
                    <a:lnTo>
                      <a:pt x="1229" y="1970"/>
                    </a:lnTo>
                    <a:lnTo>
                      <a:pt x="1237" y="1967"/>
                    </a:lnTo>
                    <a:lnTo>
                      <a:pt x="1242" y="1963"/>
                    </a:lnTo>
                    <a:lnTo>
                      <a:pt x="1247" y="1957"/>
                    </a:lnTo>
                    <a:lnTo>
                      <a:pt x="1250" y="1951"/>
                    </a:lnTo>
                    <a:lnTo>
                      <a:pt x="1251" y="1945"/>
                    </a:lnTo>
                    <a:lnTo>
                      <a:pt x="1251" y="1939"/>
                    </a:lnTo>
                    <a:lnTo>
                      <a:pt x="1250" y="1933"/>
                    </a:lnTo>
                    <a:lnTo>
                      <a:pt x="1247" y="1925"/>
                    </a:lnTo>
                    <a:lnTo>
                      <a:pt x="1242" y="1919"/>
                    </a:lnTo>
                    <a:lnTo>
                      <a:pt x="1238" y="1912"/>
                    </a:lnTo>
                    <a:lnTo>
                      <a:pt x="1231" y="1906"/>
                    </a:lnTo>
                    <a:lnTo>
                      <a:pt x="1222" y="1900"/>
                    </a:lnTo>
                    <a:lnTo>
                      <a:pt x="1211" y="1894"/>
                    </a:lnTo>
                    <a:lnTo>
                      <a:pt x="1211" y="1894"/>
                    </a:lnTo>
                    <a:lnTo>
                      <a:pt x="1198" y="1886"/>
                    </a:lnTo>
                    <a:lnTo>
                      <a:pt x="1186" y="1878"/>
                    </a:lnTo>
                    <a:lnTo>
                      <a:pt x="1171" y="1863"/>
                    </a:lnTo>
                    <a:lnTo>
                      <a:pt x="1163" y="1855"/>
                    </a:lnTo>
                    <a:lnTo>
                      <a:pt x="1156" y="1845"/>
                    </a:lnTo>
                    <a:lnTo>
                      <a:pt x="1150" y="1834"/>
                    </a:lnTo>
                    <a:lnTo>
                      <a:pt x="1142" y="1822"/>
                    </a:lnTo>
                    <a:lnTo>
                      <a:pt x="1138" y="1810"/>
                    </a:lnTo>
                    <a:lnTo>
                      <a:pt x="1133" y="1797"/>
                    </a:lnTo>
                    <a:lnTo>
                      <a:pt x="1132" y="1780"/>
                    </a:lnTo>
                    <a:lnTo>
                      <a:pt x="1130" y="1764"/>
                    </a:lnTo>
                    <a:lnTo>
                      <a:pt x="1130" y="1764"/>
                    </a:lnTo>
                    <a:lnTo>
                      <a:pt x="1132" y="1746"/>
                    </a:lnTo>
                    <a:lnTo>
                      <a:pt x="1135" y="1728"/>
                    </a:lnTo>
                    <a:lnTo>
                      <a:pt x="1141" y="1710"/>
                    </a:lnTo>
                    <a:lnTo>
                      <a:pt x="1148" y="1692"/>
                    </a:lnTo>
                    <a:lnTo>
                      <a:pt x="1159" y="1677"/>
                    </a:lnTo>
                    <a:lnTo>
                      <a:pt x="1169" y="1662"/>
                    </a:lnTo>
                    <a:lnTo>
                      <a:pt x="1183" y="1647"/>
                    </a:lnTo>
                    <a:lnTo>
                      <a:pt x="1198" y="1634"/>
                    </a:lnTo>
                    <a:lnTo>
                      <a:pt x="1214" y="1622"/>
                    </a:lnTo>
                    <a:lnTo>
                      <a:pt x="1232" y="1611"/>
                    </a:lnTo>
                    <a:lnTo>
                      <a:pt x="1250" y="1602"/>
                    </a:lnTo>
                    <a:lnTo>
                      <a:pt x="1271" y="1595"/>
                    </a:lnTo>
                    <a:lnTo>
                      <a:pt x="1292" y="1589"/>
                    </a:lnTo>
                    <a:lnTo>
                      <a:pt x="1314" y="1585"/>
                    </a:lnTo>
                    <a:lnTo>
                      <a:pt x="1337" y="1582"/>
                    </a:lnTo>
                    <a:lnTo>
                      <a:pt x="1361" y="1580"/>
                    </a:lnTo>
                    <a:lnTo>
                      <a:pt x="1361" y="1580"/>
                    </a:lnTo>
                    <a:lnTo>
                      <a:pt x="1383" y="1582"/>
                    </a:lnTo>
                    <a:lnTo>
                      <a:pt x="1405" y="1585"/>
                    </a:lnTo>
                    <a:lnTo>
                      <a:pt x="1428" y="1589"/>
                    </a:lnTo>
                    <a:lnTo>
                      <a:pt x="1449" y="1595"/>
                    </a:lnTo>
                    <a:lnTo>
                      <a:pt x="1470" y="1602"/>
                    </a:lnTo>
                    <a:lnTo>
                      <a:pt x="1488" y="1611"/>
                    </a:lnTo>
                    <a:lnTo>
                      <a:pt x="1506" y="1622"/>
                    </a:lnTo>
                    <a:lnTo>
                      <a:pt x="1522" y="1634"/>
                    </a:lnTo>
                    <a:lnTo>
                      <a:pt x="1537" y="1647"/>
                    </a:lnTo>
                    <a:lnTo>
                      <a:pt x="1550" y="1662"/>
                    </a:lnTo>
                    <a:lnTo>
                      <a:pt x="1561" y="1677"/>
                    </a:lnTo>
                    <a:lnTo>
                      <a:pt x="1571" y="1692"/>
                    </a:lnTo>
                    <a:lnTo>
                      <a:pt x="1579" y="1710"/>
                    </a:lnTo>
                    <a:lnTo>
                      <a:pt x="1585" y="1728"/>
                    </a:lnTo>
                    <a:lnTo>
                      <a:pt x="1588" y="1746"/>
                    </a:lnTo>
                    <a:lnTo>
                      <a:pt x="1589" y="1764"/>
                    </a:lnTo>
                    <a:lnTo>
                      <a:pt x="1589" y="1764"/>
                    </a:lnTo>
                    <a:close/>
                  </a:path>
                </a:pathLst>
              </a:custGeom>
              <a:solidFill>
                <a:srgbClr val="C71F3F"/>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11" name="Freeform 13">
                <a:extLst>
                  <a:ext uri="{FF2B5EF4-FFF2-40B4-BE49-F238E27FC236}">
                    <a16:creationId xmlns:a16="http://schemas.microsoft.com/office/drawing/2014/main" id="{1338B86F-EA4F-1027-9570-312A2AC51946}"/>
                  </a:ext>
                </a:extLst>
              </p:cNvPr>
              <p:cNvSpPr/>
              <p:nvPr/>
            </p:nvSpPr>
            <p:spPr bwMode="auto">
              <a:xfrm>
                <a:off x="6072187" y="4627567"/>
                <a:ext cx="1570037" cy="1885952"/>
              </a:xfrm>
              <a:custGeom>
                <a:avLst/>
                <a:gdLst>
                  <a:gd name="T0" fmla="*/ 179 w 1976"/>
                  <a:gd name="T1" fmla="*/ 1584 h 2375"/>
                  <a:gd name="T2" fmla="*/ 130 w 1976"/>
                  <a:gd name="T3" fmla="*/ 1563 h 2375"/>
                  <a:gd name="T4" fmla="*/ 88 w 1976"/>
                  <a:gd name="T5" fmla="*/ 1520 h 2375"/>
                  <a:gd name="T6" fmla="*/ 70 w 1976"/>
                  <a:gd name="T7" fmla="*/ 1489 h 2375"/>
                  <a:gd name="T8" fmla="*/ 43 w 1976"/>
                  <a:gd name="T9" fmla="*/ 1468 h 2375"/>
                  <a:gd name="T10" fmla="*/ 18 w 1976"/>
                  <a:gd name="T11" fmla="*/ 1472 h 2375"/>
                  <a:gd name="T12" fmla="*/ 1 w 1976"/>
                  <a:gd name="T13" fmla="*/ 1498 h 2375"/>
                  <a:gd name="T14" fmla="*/ 1976 w 1976"/>
                  <a:gd name="T15" fmla="*/ 2375 h 2375"/>
                  <a:gd name="T16" fmla="*/ 1120 w 1976"/>
                  <a:gd name="T17" fmla="*/ 394 h 2375"/>
                  <a:gd name="T18" fmla="*/ 1088 w 1976"/>
                  <a:gd name="T19" fmla="*/ 390 h 2375"/>
                  <a:gd name="T20" fmla="*/ 1069 w 1976"/>
                  <a:gd name="T21" fmla="*/ 370 h 2375"/>
                  <a:gd name="T22" fmla="*/ 1070 w 1976"/>
                  <a:gd name="T23" fmla="*/ 345 h 2375"/>
                  <a:gd name="T24" fmla="*/ 1097 w 1976"/>
                  <a:gd name="T25" fmla="*/ 318 h 2375"/>
                  <a:gd name="T26" fmla="*/ 1133 w 1976"/>
                  <a:gd name="T27" fmla="*/ 296 h 2375"/>
                  <a:gd name="T28" fmla="*/ 1169 w 1976"/>
                  <a:gd name="T29" fmla="*/ 254 h 2375"/>
                  <a:gd name="T30" fmla="*/ 1187 w 1976"/>
                  <a:gd name="T31" fmla="*/ 200 h 2375"/>
                  <a:gd name="T32" fmla="*/ 1184 w 1976"/>
                  <a:gd name="T33" fmla="*/ 146 h 2375"/>
                  <a:gd name="T34" fmla="*/ 1149 w 1976"/>
                  <a:gd name="T35" fmla="*/ 80 h 2375"/>
                  <a:gd name="T36" fmla="*/ 1087 w 1976"/>
                  <a:gd name="T37" fmla="*/ 31 h 2375"/>
                  <a:gd name="T38" fmla="*/ 1004 w 1976"/>
                  <a:gd name="T39" fmla="*/ 3 h 2375"/>
                  <a:gd name="T40" fmla="*/ 936 w 1976"/>
                  <a:gd name="T41" fmla="*/ 1 h 2375"/>
                  <a:gd name="T42" fmla="*/ 849 w 1976"/>
                  <a:gd name="T43" fmla="*/ 22 h 2375"/>
                  <a:gd name="T44" fmla="*/ 782 w 1976"/>
                  <a:gd name="T45" fmla="*/ 67 h 2375"/>
                  <a:gd name="T46" fmla="*/ 740 w 1976"/>
                  <a:gd name="T47" fmla="*/ 130 h 2375"/>
                  <a:gd name="T48" fmla="*/ 729 w 1976"/>
                  <a:gd name="T49" fmla="*/ 184 h 2375"/>
                  <a:gd name="T50" fmla="*/ 741 w 1976"/>
                  <a:gd name="T51" fmla="*/ 242 h 2375"/>
                  <a:gd name="T52" fmla="*/ 770 w 1976"/>
                  <a:gd name="T53" fmla="*/ 282 h 2375"/>
                  <a:gd name="T54" fmla="*/ 810 w 1976"/>
                  <a:gd name="T55" fmla="*/ 314 h 2375"/>
                  <a:gd name="T56" fmla="*/ 841 w 1976"/>
                  <a:gd name="T57" fmla="*/ 338 h 2375"/>
                  <a:gd name="T58" fmla="*/ 850 w 1976"/>
                  <a:gd name="T59" fmla="*/ 364 h 2375"/>
                  <a:gd name="T60" fmla="*/ 836 w 1976"/>
                  <a:gd name="T61" fmla="*/ 385 h 2375"/>
                  <a:gd name="T62" fmla="*/ 798 w 1976"/>
                  <a:gd name="T63" fmla="*/ 394 h 2375"/>
                  <a:gd name="T64" fmla="*/ 0 w 1976"/>
                  <a:gd name="T65" fmla="*/ 1199 h 2375"/>
                  <a:gd name="T66" fmla="*/ 4 w 1976"/>
                  <a:gd name="T67" fmla="*/ 1228 h 2375"/>
                  <a:gd name="T68" fmla="*/ 24 w 1976"/>
                  <a:gd name="T69" fmla="*/ 1249 h 2375"/>
                  <a:gd name="T70" fmla="*/ 49 w 1976"/>
                  <a:gd name="T71" fmla="*/ 1246 h 2375"/>
                  <a:gd name="T72" fmla="*/ 76 w 1976"/>
                  <a:gd name="T73" fmla="*/ 1219 h 2375"/>
                  <a:gd name="T74" fmla="*/ 99 w 1976"/>
                  <a:gd name="T75" fmla="*/ 1185 h 2375"/>
                  <a:gd name="T76" fmla="*/ 140 w 1976"/>
                  <a:gd name="T77" fmla="*/ 1148 h 2375"/>
                  <a:gd name="T78" fmla="*/ 194 w 1976"/>
                  <a:gd name="T79" fmla="*/ 1130 h 2375"/>
                  <a:gd name="T80" fmla="*/ 248 w 1976"/>
                  <a:gd name="T81" fmla="*/ 1134 h 2375"/>
                  <a:gd name="T82" fmla="*/ 314 w 1976"/>
                  <a:gd name="T83" fmla="*/ 1169 h 2375"/>
                  <a:gd name="T84" fmla="*/ 363 w 1976"/>
                  <a:gd name="T85" fmla="*/ 1230 h 2375"/>
                  <a:gd name="T86" fmla="*/ 392 w 1976"/>
                  <a:gd name="T87" fmla="*/ 1312 h 2375"/>
                  <a:gd name="T88" fmla="*/ 393 w 1976"/>
                  <a:gd name="T89" fmla="*/ 1382 h 2375"/>
                  <a:gd name="T90" fmla="*/ 372 w 1976"/>
                  <a:gd name="T91" fmla="*/ 1468 h 2375"/>
                  <a:gd name="T92" fmla="*/ 327 w 1976"/>
                  <a:gd name="T93" fmla="*/ 1536 h 2375"/>
                  <a:gd name="T94" fmla="*/ 265 w 1976"/>
                  <a:gd name="T95" fmla="*/ 1578 h 2375"/>
                  <a:gd name="T96" fmla="*/ 211 w 1976"/>
                  <a:gd name="T97" fmla="*/ 1589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6" h="2375">
                    <a:moveTo>
                      <a:pt x="211" y="1589"/>
                    </a:moveTo>
                    <a:lnTo>
                      <a:pt x="211" y="1589"/>
                    </a:lnTo>
                    <a:lnTo>
                      <a:pt x="194" y="1587"/>
                    </a:lnTo>
                    <a:lnTo>
                      <a:pt x="179" y="1584"/>
                    </a:lnTo>
                    <a:lnTo>
                      <a:pt x="164" y="1581"/>
                    </a:lnTo>
                    <a:lnTo>
                      <a:pt x="152" y="1575"/>
                    </a:lnTo>
                    <a:lnTo>
                      <a:pt x="140" y="1569"/>
                    </a:lnTo>
                    <a:lnTo>
                      <a:pt x="130" y="1563"/>
                    </a:lnTo>
                    <a:lnTo>
                      <a:pt x="121" y="1556"/>
                    </a:lnTo>
                    <a:lnTo>
                      <a:pt x="112" y="1548"/>
                    </a:lnTo>
                    <a:lnTo>
                      <a:pt x="99" y="1533"/>
                    </a:lnTo>
                    <a:lnTo>
                      <a:pt x="88" y="1520"/>
                    </a:lnTo>
                    <a:lnTo>
                      <a:pt x="81" y="1508"/>
                    </a:lnTo>
                    <a:lnTo>
                      <a:pt x="81" y="1508"/>
                    </a:lnTo>
                    <a:lnTo>
                      <a:pt x="76" y="1498"/>
                    </a:lnTo>
                    <a:lnTo>
                      <a:pt x="70" y="1489"/>
                    </a:lnTo>
                    <a:lnTo>
                      <a:pt x="63" y="1481"/>
                    </a:lnTo>
                    <a:lnTo>
                      <a:pt x="57" y="1475"/>
                    </a:lnTo>
                    <a:lnTo>
                      <a:pt x="49" y="1471"/>
                    </a:lnTo>
                    <a:lnTo>
                      <a:pt x="43" y="1468"/>
                    </a:lnTo>
                    <a:lnTo>
                      <a:pt x="36" y="1468"/>
                    </a:lnTo>
                    <a:lnTo>
                      <a:pt x="30" y="1468"/>
                    </a:lnTo>
                    <a:lnTo>
                      <a:pt x="24" y="1469"/>
                    </a:lnTo>
                    <a:lnTo>
                      <a:pt x="18" y="1472"/>
                    </a:lnTo>
                    <a:lnTo>
                      <a:pt x="13" y="1477"/>
                    </a:lnTo>
                    <a:lnTo>
                      <a:pt x="9" y="1483"/>
                    </a:lnTo>
                    <a:lnTo>
                      <a:pt x="4" y="1489"/>
                    </a:lnTo>
                    <a:lnTo>
                      <a:pt x="1" y="1498"/>
                    </a:lnTo>
                    <a:lnTo>
                      <a:pt x="0" y="1508"/>
                    </a:lnTo>
                    <a:lnTo>
                      <a:pt x="0" y="1520"/>
                    </a:lnTo>
                    <a:lnTo>
                      <a:pt x="0" y="2375"/>
                    </a:lnTo>
                    <a:lnTo>
                      <a:pt x="1976" y="2375"/>
                    </a:lnTo>
                    <a:lnTo>
                      <a:pt x="1976" y="396"/>
                    </a:lnTo>
                    <a:lnTo>
                      <a:pt x="1522" y="396"/>
                    </a:lnTo>
                    <a:lnTo>
                      <a:pt x="1522" y="394"/>
                    </a:lnTo>
                    <a:lnTo>
                      <a:pt x="1120" y="394"/>
                    </a:lnTo>
                    <a:lnTo>
                      <a:pt x="1120" y="394"/>
                    </a:lnTo>
                    <a:lnTo>
                      <a:pt x="1108" y="394"/>
                    </a:lnTo>
                    <a:lnTo>
                      <a:pt x="1097" y="393"/>
                    </a:lnTo>
                    <a:lnTo>
                      <a:pt x="1088" y="390"/>
                    </a:lnTo>
                    <a:lnTo>
                      <a:pt x="1082" y="385"/>
                    </a:lnTo>
                    <a:lnTo>
                      <a:pt x="1076" y="381"/>
                    </a:lnTo>
                    <a:lnTo>
                      <a:pt x="1072" y="376"/>
                    </a:lnTo>
                    <a:lnTo>
                      <a:pt x="1069" y="370"/>
                    </a:lnTo>
                    <a:lnTo>
                      <a:pt x="1067" y="364"/>
                    </a:lnTo>
                    <a:lnTo>
                      <a:pt x="1067" y="358"/>
                    </a:lnTo>
                    <a:lnTo>
                      <a:pt x="1067" y="351"/>
                    </a:lnTo>
                    <a:lnTo>
                      <a:pt x="1070" y="345"/>
                    </a:lnTo>
                    <a:lnTo>
                      <a:pt x="1075" y="338"/>
                    </a:lnTo>
                    <a:lnTo>
                      <a:pt x="1081" y="332"/>
                    </a:lnTo>
                    <a:lnTo>
                      <a:pt x="1088" y="324"/>
                    </a:lnTo>
                    <a:lnTo>
                      <a:pt x="1097" y="318"/>
                    </a:lnTo>
                    <a:lnTo>
                      <a:pt x="1108" y="314"/>
                    </a:lnTo>
                    <a:lnTo>
                      <a:pt x="1108" y="314"/>
                    </a:lnTo>
                    <a:lnTo>
                      <a:pt x="1120" y="306"/>
                    </a:lnTo>
                    <a:lnTo>
                      <a:pt x="1133" y="296"/>
                    </a:lnTo>
                    <a:lnTo>
                      <a:pt x="1148" y="282"/>
                    </a:lnTo>
                    <a:lnTo>
                      <a:pt x="1155" y="273"/>
                    </a:lnTo>
                    <a:lnTo>
                      <a:pt x="1163" y="264"/>
                    </a:lnTo>
                    <a:lnTo>
                      <a:pt x="1169" y="254"/>
                    </a:lnTo>
                    <a:lnTo>
                      <a:pt x="1175" y="242"/>
                    </a:lnTo>
                    <a:lnTo>
                      <a:pt x="1181" y="230"/>
                    </a:lnTo>
                    <a:lnTo>
                      <a:pt x="1184" y="215"/>
                    </a:lnTo>
                    <a:lnTo>
                      <a:pt x="1187" y="200"/>
                    </a:lnTo>
                    <a:lnTo>
                      <a:pt x="1188" y="184"/>
                    </a:lnTo>
                    <a:lnTo>
                      <a:pt x="1188" y="184"/>
                    </a:lnTo>
                    <a:lnTo>
                      <a:pt x="1187" y="166"/>
                    </a:lnTo>
                    <a:lnTo>
                      <a:pt x="1184" y="146"/>
                    </a:lnTo>
                    <a:lnTo>
                      <a:pt x="1178" y="130"/>
                    </a:lnTo>
                    <a:lnTo>
                      <a:pt x="1170" y="112"/>
                    </a:lnTo>
                    <a:lnTo>
                      <a:pt x="1160" y="95"/>
                    </a:lnTo>
                    <a:lnTo>
                      <a:pt x="1149" y="80"/>
                    </a:lnTo>
                    <a:lnTo>
                      <a:pt x="1136" y="67"/>
                    </a:lnTo>
                    <a:lnTo>
                      <a:pt x="1121" y="53"/>
                    </a:lnTo>
                    <a:lnTo>
                      <a:pt x="1105" y="42"/>
                    </a:lnTo>
                    <a:lnTo>
                      <a:pt x="1087" y="31"/>
                    </a:lnTo>
                    <a:lnTo>
                      <a:pt x="1067" y="22"/>
                    </a:lnTo>
                    <a:lnTo>
                      <a:pt x="1048" y="15"/>
                    </a:lnTo>
                    <a:lnTo>
                      <a:pt x="1027" y="7"/>
                    </a:lnTo>
                    <a:lnTo>
                      <a:pt x="1004" y="3"/>
                    </a:lnTo>
                    <a:lnTo>
                      <a:pt x="982" y="1"/>
                    </a:lnTo>
                    <a:lnTo>
                      <a:pt x="958" y="0"/>
                    </a:lnTo>
                    <a:lnTo>
                      <a:pt x="958" y="0"/>
                    </a:lnTo>
                    <a:lnTo>
                      <a:pt x="936" y="1"/>
                    </a:lnTo>
                    <a:lnTo>
                      <a:pt x="912" y="3"/>
                    </a:lnTo>
                    <a:lnTo>
                      <a:pt x="891" y="7"/>
                    </a:lnTo>
                    <a:lnTo>
                      <a:pt x="870" y="15"/>
                    </a:lnTo>
                    <a:lnTo>
                      <a:pt x="849" y="22"/>
                    </a:lnTo>
                    <a:lnTo>
                      <a:pt x="830" y="31"/>
                    </a:lnTo>
                    <a:lnTo>
                      <a:pt x="813" y="42"/>
                    </a:lnTo>
                    <a:lnTo>
                      <a:pt x="797" y="53"/>
                    </a:lnTo>
                    <a:lnTo>
                      <a:pt x="782" y="67"/>
                    </a:lnTo>
                    <a:lnTo>
                      <a:pt x="768" y="80"/>
                    </a:lnTo>
                    <a:lnTo>
                      <a:pt x="756" y="95"/>
                    </a:lnTo>
                    <a:lnTo>
                      <a:pt x="747" y="112"/>
                    </a:lnTo>
                    <a:lnTo>
                      <a:pt x="740" y="130"/>
                    </a:lnTo>
                    <a:lnTo>
                      <a:pt x="734" y="146"/>
                    </a:lnTo>
                    <a:lnTo>
                      <a:pt x="731" y="166"/>
                    </a:lnTo>
                    <a:lnTo>
                      <a:pt x="729" y="184"/>
                    </a:lnTo>
                    <a:lnTo>
                      <a:pt x="729" y="184"/>
                    </a:lnTo>
                    <a:lnTo>
                      <a:pt x="729" y="200"/>
                    </a:lnTo>
                    <a:lnTo>
                      <a:pt x="732" y="215"/>
                    </a:lnTo>
                    <a:lnTo>
                      <a:pt x="737" y="230"/>
                    </a:lnTo>
                    <a:lnTo>
                      <a:pt x="741" y="242"/>
                    </a:lnTo>
                    <a:lnTo>
                      <a:pt x="747" y="254"/>
                    </a:lnTo>
                    <a:lnTo>
                      <a:pt x="755" y="264"/>
                    </a:lnTo>
                    <a:lnTo>
                      <a:pt x="762" y="273"/>
                    </a:lnTo>
                    <a:lnTo>
                      <a:pt x="770" y="282"/>
                    </a:lnTo>
                    <a:lnTo>
                      <a:pt x="785" y="296"/>
                    </a:lnTo>
                    <a:lnTo>
                      <a:pt x="797" y="306"/>
                    </a:lnTo>
                    <a:lnTo>
                      <a:pt x="810" y="314"/>
                    </a:lnTo>
                    <a:lnTo>
                      <a:pt x="810" y="314"/>
                    </a:lnTo>
                    <a:lnTo>
                      <a:pt x="819" y="318"/>
                    </a:lnTo>
                    <a:lnTo>
                      <a:pt x="828" y="324"/>
                    </a:lnTo>
                    <a:lnTo>
                      <a:pt x="836" y="332"/>
                    </a:lnTo>
                    <a:lnTo>
                      <a:pt x="841" y="338"/>
                    </a:lnTo>
                    <a:lnTo>
                      <a:pt x="846" y="345"/>
                    </a:lnTo>
                    <a:lnTo>
                      <a:pt x="849" y="351"/>
                    </a:lnTo>
                    <a:lnTo>
                      <a:pt x="850" y="358"/>
                    </a:lnTo>
                    <a:lnTo>
                      <a:pt x="850" y="364"/>
                    </a:lnTo>
                    <a:lnTo>
                      <a:pt x="849" y="370"/>
                    </a:lnTo>
                    <a:lnTo>
                      <a:pt x="846" y="376"/>
                    </a:lnTo>
                    <a:lnTo>
                      <a:pt x="841" y="381"/>
                    </a:lnTo>
                    <a:lnTo>
                      <a:pt x="836" y="385"/>
                    </a:lnTo>
                    <a:lnTo>
                      <a:pt x="828" y="390"/>
                    </a:lnTo>
                    <a:lnTo>
                      <a:pt x="819" y="393"/>
                    </a:lnTo>
                    <a:lnTo>
                      <a:pt x="809" y="394"/>
                    </a:lnTo>
                    <a:lnTo>
                      <a:pt x="798" y="394"/>
                    </a:lnTo>
                    <a:lnTo>
                      <a:pt x="547" y="394"/>
                    </a:lnTo>
                    <a:lnTo>
                      <a:pt x="547" y="396"/>
                    </a:lnTo>
                    <a:lnTo>
                      <a:pt x="0" y="396"/>
                    </a:lnTo>
                    <a:lnTo>
                      <a:pt x="0" y="1199"/>
                    </a:lnTo>
                    <a:lnTo>
                      <a:pt x="0" y="1199"/>
                    </a:lnTo>
                    <a:lnTo>
                      <a:pt x="0" y="1209"/>
                    </a:lnTo>
                    <a:lnTo>
                      <a:pt x="1" y="1219"/>
                    </a:lnTo>
                    <a:lnTo>
                      <a:pt x="4" y="1228"/>
                    </a:lnTo>
                    <a:lnTo>
                      <a:pt x="9" y="1236"/>
                    </a:lnTo>
                    <a:lnTo>
                      <a:pt x="13" y="1242"/>
                    </a:lnTo>
                    <a:lnTo>
                      <a:pt x="18" y="1246"/>
                    </a:lnTo>
                    <a:lnTo>
                      <a:pt x="24" y="1249"/>
                    </a:lnTo>
                    <a:lnTo>
                      <a:pt x="30" y="1251"/>
                    </a:lnTo>
                    <a:lnTo>
                      <a:pt x="36" y="1251"/>
                    </a:lnTo>
                    <a:lnTo>
                      <a:pt x="43" y="1249"/>
                    </a:lnTo>
                    <a:lnTo>
                      <a:pt x="49" y="1246"/>
                    </a:lnTo>
                    <a:lnTo>
                      <a:pt x="57" y="1242"/>
                    </a:lnTo>
                    <a:lnTo>
                      <a:pt x="63" y="1236"/>
                    </a:lnTo>
                    <a:lnTo>
                      <a:pt x="70" y="1228"/>
                    </a:lnTo>
                    <a:lnTo>
                      <a:pt x="76" y="1219"/>
                    </a:lnTo>
                    <a:lnTo>
                      <a:pt x="81" y="1211"/>
                    </a:lnTo>
                    <a:lnTo>
                      <a:pt x="81" y="1211"/>
                    </a:lnTo>
                    <a:lnTo>
                      <a:pt x="88" y="1197"/>
                    </a:lnTo>
                    <a:lnTo>
                      <a:pt x="99" y="1185"/>
                    </a:lnTo>
                    <a:lnTo>
                      <a:pt x="112" y="1170"/>
                    </a:lnTo>
                    <a:lnTo>
                      <a:pt x="121" y="1163"/>
                    </a:lnTo>
                    <a:lnTo>
                      <a:pt x="130" y="1155"/>
                    </a:lnTo>
                    <a:lnTo>
                      <a:pt x="140" y="1148"/>
                    </a:lnTo>
                    <a:lnTo>
                      <a:pt x="152" y="1142"/>
                    </a:lnTo>
                    <a:lnTo>
                      <a:pt x="164" y="1137"/>
                    </a:lnTo>
                    <a:lnTo>
                      <a:pt x="179" y="1133"/>
                    </a:lnTo>
                    <a:lnTo>
                      <a:pt x="194" y="1130"/>
                    </a:lnTo>
                    <a:lnTo>
                      <a:pt x="211" y="1130"/>
                    </a:lnTo>
                    <a:lnTo>
                      <a:pt x="211" y="1130"/>
                    </a:lnTo>
                    <a:lnTo>
                      <a:pt x="229" y="1131"/>
                    </a:lnTo>
                    <a:lnTo>
                      <a:pt x="248" y="1134"/>
                    </a:lnTo>
                    <a:lnTo>
                      <a:pt x="265" y="1140"/>
                    </a:lnTo>
                    <a:lnTo>
                      <a:pt x="282" y="1148"/>
                    </a:lnTo>
                    <a:lnTo>
                      <a:pt x="299" y="1157"/>
                    </a:lnTo>
                    <a:lnTo>
                      <a:pt x="314" y="1169"/>
                    </a:lnTo>
                    <a:lnTo>
                      <a:pt x="327" y="1182"/>
                    </a:lnTo>
                    <a:lnTo>
                      <a:pt x="341" y="1197"/>
                    </a:lnTo>
                    <a:lnTo>
                      <a:pt x="353" y="1214"/>
                    </a:lnTo>
                    <a:lnTo>
                      <a:pt x="363" y="1230"/>
                    </a:lnTo>
                    <a:lnTo>
                      <a:pt x="372" y="1249"/>
                    </a:lnTo>
                    <a:lnTo>
                      <a:pt x="380" y="1270"/>
                    </a:lnTo>
                    <a:lnTo>
                      <a:pt x="387" y="1291"/>
                    </a:lnTo>
                    <a:lnTo>
                      <a:pt x="392" y="1312"/>
                    </a:lnTo>
                    <a:lnTo>
                      <a:pt x="393" y="1336"/>
                    </a:lnTo>
                    <a:lnTo>
                      <a:pt x="395" y="1359"/>
                    </a:lnTo>
                    <a:lnTo>
                      <a:pt x="395" y="1359"/>
                    </a:lnTo>
                    <a:lnTo>
                      <a:pt x="393" y="1382"/>
                    </a:lnTo>
                    <a:lnTo>
                      <a:pt x="392" y="1405"/>
                    </a:lnTo>
                    <a:lnTo>
                      <a:pt x="387" y="1427"/>
                    </a:lnTo>
                    <a:lnTo>
                      <a:pt x="380" y="1448"/>
                    </a:lnTo>
                    <a:lnTo>
                      <a:pt x="372" y="1468"/>
                    </a:lnTo>
                    <a:lnTo>
                      <a:pt x="363" y="1487"/>
                    </a:lnTo>
                    <a:lnTo>
                      <a:pt x="353" y="1505"/>
                    </a:lnTo>
                    <a:lnTo>
                      <a:pt x="341" y="1521"/>
                    </a:lnTo>
                    <a:lnTo>
                      <a:pt x="327" y="1536"/>
                    </a:lnTo>
                    <a:lnTo>
                      <a:pt x="314" y="1548"/>
                    </a:lnTo>
                    <a:lnTo>
                      <a:pt x="299" y="1560"/>
                    </a:lnTo>
                    <a:lnTo>
                      <a:pt x="282" y="1571"/>
                    </a:lnTo>
                    <a:lnTo>
                      <a:pt x="265" y="1578"/>
                    </a:lnTo>
                    <a:lnTo>
                      <a:pt x="248" y="1584"/>
                    </a:lnTo>
                    <a:lnTo>
                      <a:pt x="229" y="1587"/>
                    </a:lnTo>
                    <a:lnTo>
                      <a:pt x="211" y="1589"/>
                    </a:lnTo>
                    <a:lnTo>
                      <a:pt x="211" y="1589"/>
                    </a:lnTo>
                    <a:close/>
                  </a:path>
                </a:pathLst>
              </a:custGeom>
              <a:solidFill>
                <a:srgbClr val="C71F3F"/>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12" name="Freeform 5">
                <a:extLst>
                  <a:ext uri="{FF2B5EF4-FFF2-40B4-BE49-F238E27FC236}">
                    <a16:creationId xmlns:a16="http://schemas.microsoft.com/office/drawing/2014/main" id="{7B5CF014-377F-DC57-E28F-47B8254D4F0B}"/>
                  </a:ext>
                </a:extLst>
              </p:cNvPr>
              <p:cNvSpPr/>
              <p:nvPr/>
            </p:nvSpPr>
            <p:spPr bwMode="auto">
              <a:xfrm>
                <a:off x="1344613" y="3373441"/>
                <a:ext cx="1571625" cy="1887538"/>
              </a:xfrm>
              <a:custGeom>
                <a:avLst/>
                <a:gdLst>
                  <a:gd name="T0" fmla="*/ 1810 w 1979"/>
                  <a:gd name="T1" fmla="*/ 795 h 2378"/>
                  <a:gd name="T2" fmla="*/ 1859 w 1979"/>
                  <a:gd name="T3" fmla="*/ 816 h 2378"/>
                  <a:gd name="T4" fmla="*/ 1901 w 1979"/>
                  <a:gd name="T5" fmla="*/ 859 h 2378"/>
                  <a:gd name="T6" fmla="*/ 1925 w 1979"/>
                  <a:gd name="T7" fmla="*/ 897 h 2378"/>
                  <a:gd name="T8" fmla="*/ 1964 w 1979"/>
                  <a:gd name="T9" fmla="*/ 912 h 2378"/>
                  <a:gd name="T10" fmla="*/ 1131 w 1979"/>
                  <a:gd name="T11" fmla="*/ 0 h 2378"/>
                  <a:gd name="T12" fmla="*/ 1125 w 1979"/>
                  <a:gd name="T13" fmla="*/ 24 h 2378"/>
                  <a:gd name="T14" fmla="*/ 1152 w 1979"/>
                  <a:gd name="T15" fmla="*/ 58 h 2378"/>
                  <a:gd name="T16" fmla="*/ 1191 w 1979"/>
                  <a:gd name="T17" fmla="*/ 82 h 2378"/>
                  <a:gd name="T18" fmla="*/ 1229 w 1979"/>
                  <a:gd name="T19" fmla="*/ 125 h 2378"/>
                  <a:gd name="T20" fmla="*/ 1245 w 1979"/>
                  <a:gd name="T21" fmla="*/ 178 h 2378"/>
                  <a:gd name="T22" fmla="*/ 1242 w 1979"/>
                  <a:gd name="T23" fmla="*/ 231 h 2378"/>
                  <a:gd name="T24" fmla="*/ 1208 w 1979"/>
                  <a:gd name="T25" fmla="*/ 297 h 2378"/>
                  <a:gd name="T26" fmla="*/ 1145 w 1979"/>
                  <a:gd name="T27" fmla="*/ 348 h 2378"/>
                  <a:gd name="T28" fmla="*/ 1063 w 1979"/>
                  <a:gd name="T29" fmla="*/ 375 h 2378"/>
                  <a:gd name="T30" fmla="*/ 994 w 1979"/>
                  <a:gd name="T31" fmla="*/ 378 h 2378"/>
                  <a:gd name="T32" fmla="*/ 907 w 1979"/>
                  <a:gd name="T33" fmla="*/ 357 h 2378"/>
                  <a:gd name="T34" fmla="*/ 840 w 1979"/>
                  <a:gd name="T35" fmla="*/ 312 h 2378"/>
                  <a:gd name="T36" fmla="*/ 798 w 1979"/>
                  <a:gd name="T37" fmla="*/ 249 h 2378"/>
                  <a:gd name="T38" fmla="*/ 788 w 1979"/>
                  <a:gd name="T39" fmla="*/ 194 h 2378"/>
                  <a:gd name="T40" fmla="*/ 800 w 1979"/>
                  <a:gd name="T41" fmla="*/ 136 h 2378"/>
                  <a:gd name="T42" fmla="*/ 828 w 1979"/>
                  <a:gd name="T43" fmla="*/ 95 h 2378"/>
                  <a:gd name="T44" fmla="*/ 868 w 1979"/>
                  <a:gd name="T45" fmla="*/ 65 h 2378"/>
                  <a:gd name="T46" fmla="*/ 906 w 1979"/>
                  <a:gd name="T47" fmla="*/ 33 h 2378"/>
                  <a:gd name="T48" fmla="*/ 903 w 1979"/>
                  <a:gd name="T49" fmla="*/ 0 h 2378"/>
                  <a:gd name="T50" fmla="*/ 856 w 1979"/>
                  <a:gd name="T51" fmla="*/ 1982 h 2378"/>
                  <a:gd name="T52" fmla="*/ 894 w 1979"/>
                  <a:gd name="T53" fmla="*/ 1991 h 2378"/>
                  <a:gd name="T54" fmla="*/ 909 w 1979"/>
                  <a:gd name="T55" fmla="*/ 2013 h 2378"/>
                  <a:gd name="T56" fmla="*/ 900 w 1979"/>
                  <a:gd name="T57" fmla="*/ 2039 h 2378"/>
                  <a:gd name="T58" fmla="*/ 868 w 1979"/>
                  <a:gd name="T59" fmla="*/ 2064 h 2378"/>
                  <a:gd name="T60" fmla="*/ 828 w 1979"/>
                  <a:gd name="T61" fmla="*/ 2095 h 2378"/>
                  <a:gd name="T62" fmla="*/ 800 w 1979"/>
                  <a:gd name="T63" fmla="*/ 2134 h 2378"/>
                  <a:gd name="T64" fmla="*/ 788 w 1979"/>
                  <a:gd name="T65" fmla="*/ 2193 h 2378"/>
                  <a:gd name="T66" fmla="*/ 798 w 1979"/>
                  <a:gd name="T67" fmla="*/ 2248 h 2378"/>
                  <a:gd name="T68" fmla="*/ 840 w 1979"/>
                  <a:gd name="T69" fmla="*/ 2311 h 2378"/>
                  <a:gd name="T70" fmla="*/ 907 w 1979"/>
                  <a:gd name="T71" fmla="*/ 2356 h 2378"/>
                  <a:gd name="T72" fmla="*/ 994 w 1979"/>
                  <a:gd name="T73" fmla="*/ 2376 h 2378"/>
                  <a:gd name="T74" fmla="*/ 1063 w 1979"/>
                  <a:gd name="T75" fmla="*/ 2374 h 2378"/>
                  <a:gd name="T76" fmla="*/ 1145 w 1979"/>
                  <a:gd name="T77" fmla="*/ 2347 h 2378"/>
                  <a:gd name="T78" fmla="*/ 1206 w 1979"/>
                  <a:gd name="T79" fmla="*/ 2296 h 2378"/>
                  <a:gd name="T80" fmla="*/ 1242 w 1979"/>
                  <a:gd name="T81" fmla="*/ 2230 h 2378"/>
                  <a:gd name="T82" fmla="*/ 1245 w 1979"/>
                  <a:gd name="T83" fmla="*/ 2178 h 2378"/>
                  <a:gd name="T84" fmla="*/ 1227 w 1979"/>
                  <a:gd name="T85" fmla="*/ 2124 h 2378"/>
                  <a:gd name="T86" fmla="*/ 1191 w 1979"/>
                  <a:gd name="T87" fmla="*/ 2081 h 2378"/>
                  <a:gd name="T88" fmla="*/ 1155 w 1979"/>
                  <a:gd name="T89" fmla="*/ 2058 h 2378"/>
                  <a:gd name="T90" fmla="*/ 1128 w 1979"/>
                  <a:gd name="T91" fmla="*/ 2033 h 2378"/>
                  <a:gd name="T92" fmla="*/ 1127 w 1979"/>
                  <a:gd name="T93" fmla="*/ 2006 h 2378"/>
                  <a:gd name="T94" fmla="*/ 1146 w 1979"/>
                  <a:gd name="T95" fmla="*/ 1988 h 2378"/>
                  <a:gd name="T96" fmla="*/ 1979 w 1979"/>
                  <a:gd name="T97" fmla="*/ 1982 h 2378"/>
                  <a:gd name="T98" fmla="*/ 1964 w 1979"/>
                  <a:gd name="T99" fmla="*/ 1130 h 2378"/>
                  <a:gd name="T100" fmla="*/ 1925 w 1979"/>
                  <a:gd name="T101" fmla="*/ 1143 h 2378"/>
                  <a:gd name="T102" fmla="*/ 1901 w 1979"/>
                  <a:gd name="T103" fmla="*/ 1182 h 2378"/>
                  <a:gd name="T104" fmla="*/ 1859 w 1979"/>
                  <a:gd name="T105" fmla="*/ 1224 h 2378"/>
                  <a:gd name="T106" fmla="*/ 1810 w 1979"/>
                  <a:gd name="T107" fmla="*/ 1246 h 2378"/>
                  <a:gd name="T108" fmla="*/ 1759 w 1979"/>
                  <a:gd name="T109" fmla="*/ 1248 h 2378"/>
                  <a:gd name="T110" fmla="*/ 1690 w 1979"/>
                  <a:gd name="T111" fmla="*/ 1222 h 2378"/>
                  <a:gd name="T112" fmla="*/ 1637 w 1979"/>
                  <a:gd name="T113" fmla="*/ 1166 h 2378"/>
                  <a:gd name="T114" fmla="*/ 1602 w 1979"/>
                  <a:gd name="T115" fmla="*/ 1088 h 2378"/>
                  <a:gd name="T116" fmla="*/ 1595 w 1979"/>
                  <a:gd name="T117" fmla="*/ 1021 h 2378"/>
                  <a:gd name="T118" fmla="*/ 1610 w 1979"/>
                  <a:gd name="T119" fmla="*/ 931 h 2378"/>
                  <a:gd name="T120" fmla="*/ 1649 w 1979"/>
                  <a:gd name="T121" fmla="*/ 858 h 2378"/>
                  <a:gd name="T122" fmla="*/ 1707 w 1979"/>
                  <a:gd name="T123" fmla="*/ 808 h 2378"/>
                  <a:gd name="T124" fmla="*/ 1779 w 1979"/>
                  <a:gd name="T125" fmla="*/ 790 h 2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79" h="2378">
                    <a:moveTo>
                      <a:pt x="1779" y="790"/>
                    </a:moveTo>
                    <a:lnTo>
                      <a:pt x="1779" y="790"/>
                    </a:lnTo>
                    <a:lnTo>
                      <a:pt x="1795" y="792"/>
                    </a:lnTo>
                    <a:lnTo>
                      <a:pt x="1810" y="795"/>
                    </a:lnTo>
                    <a:lnTo>
                      <a:pt x="1825" y="798"/>
                    </a:lnTo>
                    <a:lnTo>
                      <a:pt x="1837" y="804"/>
                    </a:lnTo>
                    <a:lnTo>
                      <a:pt x="1849" y="810"/>
                    </a:lnTo>
                    <a:lnTo>
                      <a:pt x="1859" y="816"/>
                    </a:lnTo>
                    <a:lnTo>
                      <a:pt x="1868" y="823"/>
                    </a:lnTo>
                    <a:lnTo>
                      <a:pt x="1877" y="831"/>
                    </a:lnTo>
                    <a:lnTo>
                      <a:pt x="1891" y="846"/>
                    </a:lnTo>
                    <a:lnTo>
                      <a:pt x="1901" y="859"/>
                    </a:lnTo>
                    <a:lnTo>
                      <a:pt x="1909" y="871"/>
                    </a:lnTo>
                    <a:lnTo>
                      <a:pt x="1909" y="871"/>
                    </a:lnTo>
                    <a:lnTo>
                      <a:pt x="1916" y="886"/>
                    </a:lnTo>
                    <a:lnTo>
                      <a:pt x="1925" y="897"/>
                    </a:lnTo>
                    <a:lnTo>
                      <a:pt x="1936" y="906"/>
                    </a:lnTo>
                    <a:lnTo>
                      <a:pt x="1945" y="910"/>
                    </a:lnTo>
                    <a:lnTo>
                      <a:pt x="1955" y="913"/>
                    </a:lnTo>
                    <a:lnTo>
                      <a:pt x="1964" y="912"/>
                    </a:lnTo>
                    <a:lnTo>
                      <a:pt x="1972" y="907"/>
                    </a:lnTo>
                    <a:lnTo>
                      <a:pt x="1979" y="900"/>
                    </a:lnTo>
                    <a:lnTo>
                      <a:pt x="1979" y="0"/>
                    </a:lnTo>
                    <a:lnTo>
                      <a:pt x="1131" y="0"/>
                    </a:lnTo>
                    <a:lnTo>
                      <a:pt x="1131" y="0"/>
                    </a:lnTo>
                    <a:lnTo>
                      <a:pt x="1127" y="7"/>
                    </a:lnTo>
                    <a:lnTo>
                      <a:pt x="1125" y="15"/>
                    </a:lnTo>
                    <a:lnTo>
                      <a:pt x="1125" y="24"/>
                    </a:lnTo>
                    <a:lnTo>
                      <a:pt x="1128" y="33"/>
                    </a:lnTo>
                    <a:lnTo>
                      <a:pt x="1134" y="42"/>
                    </a:lnTo>
                    <a:lnTo>
                      <a:pt x="1142" y="50"/>
                    </a:lnTo>
                    <a:lnTo>
                      <a:pt x="1152" y="58"/>
                    </a:lnTo>
                    <a:lnTo>
                      <a:pt x="1166" y="65"/>
                    </a:lnTo>
                    <a:lnTo>
                      <a:pt x="1166" y="65"/>
                    </a:lnTo>
                    <a:lnTo>
                      <a:pt x="1179" y="73"/>
                    </a:lnTo>
                    <a:lnTo>
                      <a:pt x="1191" y="82"/>
                    </a:lnTo>
                    <a:lnTo>
                      <a:pt x="1206" y="95"/>
                    </a:lnTo>
                    <a:lnTo>
                      <a:pt x="1214" y="104"/>
                    </a:lnTo>
                    <a:lnTo>
                      <a:pt x="1221" y="113"/>
                    </a:lnTo>
                    <a:lnTo>
                      <a:pt x="1229" y="125"/>
                    </a:lnTo>
                    <a:lnTo>
                      <a:pt x="1235" y="136"/>
                    </a:lnTo>
                    <a:lnTo>
                      <a:pt x="1239" y="149"/>
                    </a:lnTo>
                    <a:lnTo>
                      <a:pt x="1244" y="163"/>
                    </a:lnTo>
                    <a:lnTo>
                      <a:pt x="1245" y="178"/>
                    </a:lnTo>
                    <a:lnTo>
                      <a:pt x="1247" y="194"/>
                    </a:lnTo>
                    <a:lnTo>
                      <a:pt x="1247" y="194"/>
                    </a:lnTo>
                    <a:lnTo>
                      <a:pt x="1245" y="213"/>
                    </a:lnTo>
                    <a:lnTo>
                      <a:pt x="1242" y="231"/>
                    </a:lnTo>
                    <a:lnTo>
                      <a:pt x="1236" y="249"/>
                    </a:lnTo>
                    <a:lnTo>
                      <a:pt x="1229" y="266"/>
                    </a:lnTo>
                    <a:lnTo>
                      <a:pt x="1218" y="282"/>
                    </a:lnTo>
                    <a:lnTo>
                      <a:pt x="1208" y="297"/>
                    </a:lnTo>
                    <a:lnTo>
                      <a:pt x="1194" y="312"/>
                    </a:lnTo>
                    <a:lnTo>
                      <a:pt x="1179" y="326"/>
                    </a:lnTo>
                    <a:lnTo>
                      <a:pt x="1163" y="336"/>
                    </a:lnTo>
                    <a:lnTo>
                      <a:pt x="1145" y="348"/>
                    </a:lnTo>
                    <a:lnTo>
                      <a:pt x="1127" y="357"/>
                    </a:lnTo>
                    <a:lnTo>
                      <a:pt x="1106" y="364"/>
                    </a:lnTo>
                    <a:lnTo>
                      <a:pt x="1085" y="370"/>
                    </a:lnTo>
                    <a:lnTo>
                      <a:pt x="1063" y="375"/>
                    </a:lnTo>
                    <a:lnTo>
                      <a:pt x="1040" y="378"/>
                    </a:lnTo>
                    <a:lnTo>
                      <a:pt x="1018" y="379"/>
                    </a:lnTo>
                    <a:lnTo>
                      <a:pt x="1018" y="379"/>
                    </a:lnTo>
                    <a:lnTo>
                      <a:pt x="994" y="378"/>
                    </a:lnTo>
                    <a:lnTo>
                      <a:pt x="972" y="375"/>
                    </a:lnTo>
                    <a:lnTo>
                      <a:pt x="949" y="370"/>
                    </a:lnTo>
                    <a:lnTo>
                      <a:pt x="928" y="364"/>
                    </a:lnTo>
                    <a:lnTo>
                      <a:pt x="907" y="357"/>
                    </a:lnTo>
                    <a:lnTo>
                      <a:pt x="889" y="348"/>
                    </a:lnTo>
                    <a:lnTo>
                      <a:pt x="871" y="336"/>
                    </a:lnTo>
                    <a:lnTo>
                      <a:pt x="855" y="326"/>
                    </a:lnTo>
                    <a:lnTo>
                      <a:pt x="840" y="312"/>
                    </a:lnTo>
                    <a:lnTo>
                      <a:pt x="827" y="297"/>
                    </a:lnTo>
                    <a:lnTo>
                      <a:pt x="816" y="282"/>
                    </a:lnTo>
                    <a:lnTo>
                      <a:pt x="806" y="266"/>
                    </a:lnTo>
                    <a:lnTo>
                      <a:pt x="798" y="249"/>
                    </a:lnTo>
                    <a:lnTo>
                      <a:pt x="792" y="231"/>
                    </a:lnTo>
                    <a:lnTo>
                      <a:pt x="789" y="213"/>
                    </a:lnTo>
                    <a:lnTo>
                      <a:pt x="788" y="194"/>
                    </a:lnTo>
                    <a:lnTo>
                      <a:pt x="788" y="194"/>
                    </a:lnTo>
                    <a:lnTo>
                      <a:pt x="789" y="178"/>
                    </a:lnTo>
                    <a:lnTo>
                      <a:pt x="791" y="163"/>
                    </a:lnTo>
                    <a:lnTo>
                      <a:pt x="795" y="149"/>
                    </a:lnTo>
                    <a:lnTo>
                      <a:pt x="800" y="136"/>
                    </a:lnTo>
                    <a:lnTo>
                      <a:pt x="807" y="125"/>
                    </a:lnTo>
                    <a:lnTo>
                      <a:pt x="813" y="113"/>
                    </a:lnTo>
                    <a:lnTo>
                      <a:pt x="821" y="104"/>
                    </a:lnTo>
                    <a:lnTo>
                      <a:pt x="828" y="95"/>
                    </a:lnTo>
                    <a:lnTo>
                      <a:pt x="843" y="82"/>
                    </a:lnTo>
                    <a:lnTo>
                      <a:pt x="855" y="73"/>
                    </a:lnTo>
                    <a:lnTo>
                      <a:pt x="868" y="65"/>
                    </a:lnTo>
                    <a:lnTo>
                      <a:pt x="868" y="65"/>
                    </a:lnTo>
                    <a:lnTo>
                      <a:pt x="882" y="58"/>
                    </a:lnTo>
                    <a:lnTo>
                      <a:pt x="892" y="50"/>
                    </a:lnTo>
                    <a:lnTo>
                      <a:pt x="900" y="42"/>
                    </a:lnTo>
                    <a:lnTo>
                      <a:pt x="906" y="33"/>
                    </a:lnTo>
                    <a:lnTo>
                      <a:pt x="909" y="24"/>
                    </a:lnTo>
                    <a:lnTo>
                      <a:pt x="909" y="15"/>
                    </a:lnTo>
                    <a:lnTo>
                      <a:pt x="907" y="7"/>
                    </a:lnTo>
                    <a:lnTo>
                      <a:pt x="903" y="0"/>
                    </a:lnTo>
                    <a:lnTo>
                      <a:pt x="0" y="0"/>
                    </a:lnTo>
                    <a:lnTo>
                      <a:pt x="0" y="1982"/>
                    </a:lnTo>
                    <a:lnTo>
                      <a:pt x="856" y="1982"/>
                    </a:lnTo>
                    <a:lnTo>
                      <a:pt x="856" y="1982"/>
                    </a:lnTo>
                    <a:lnTo>
                      <a:pt x="867" y="1983"/>
                    </a:lnTo>
                    <a:lnTo>
                      <a:pt x="877" y="1985"/>
                    </a:lnTo>
                    <a:lnTo>
                      <a:pt x="886" y="1988"/>
                    </a:lnTo>
                    <a:lnTo>
                      <a:pt x="894" y="1991"/>
                    </a:lnTo>
                    <a:lnTo>
                      <a:pt x="900" y="1995"/>
                    </a:lnTo>
                    <a:lnTo>
                      <a:pt x="904" y="2001"/>
                    </a:lnTo>
                    <a:lnTo>
                      <a:pt x="907" y="2006"/>
                    </a:lnTo>
                    <a:lnTo>
                      <a:pt x="909" y="2013"/>
                    </a:lnTo>
                    <a:lnTo>
                      <a:pt x="909" y="2019"/>
                    </a:lnTo>
                    <a:lnTo>
                      <a:pt x="907" y="2025"/>
                    </a:lnTo>
                    <a:lnTo>
                      <a:pt x="904" y="2033"/>
                    </a:lnTo>
                    <a:lnTo>
                      <a:pt x="900" y="2039"/>
                    </a:lnTo>
                    <a:lnTo>
                      <a:pt x="894" y="2046"/>
                    </a:lnTo>
                    <a:lnTo>
                      <a:pt x="886" y="2052"/>
                    </a:lnTo>
                    <a:lnTo>
                      <a:pt x="877" y="2058"/>
                    </a:lnTo>
                    <a:lnTo>
                      <a:pt x="868" y="2064"/>
                    </a:lnTo>
                    <a:lnTo>
                      <a:pt x="868" y="2064"/>
                    </a:lnTo>
                    <a:lnTo>
                      <a:pt x="855" y="2072"/>
                    </a:lnTo>
                    <a:lnTo>
                      <a:pt x="843" y="2081"/>
                    </a:lnTo>
                    <a:lnTo>
                      <a:pt x="828" y="2095"/>
                    </a:lnTo>
                    <a:lnTo>
                      <a:pt x="821" y="2103"/>
                    </a:lnTo>
                    <a:lnTo>
                      <a:pt x="813" y="2113"/>
                    </a:lnTo>
                    <a:lnTo>
                      <a:pt x="806" y="2124"/>
                    </a:lnTo>
                    <a:lnTo>
                      <a:pt x="800" y="2134"/>
                    </a:lnTo>
                    <a:lnTo>
                      <a:pt x="795" y="2148"/>
                    </a:lnTo>
                    <a:lnTo>
                      <a:pt x="791" y="2161"/>
                    </a:lnTo>
                    <a:lnTo>
                      <a:pt x="788" y="2178"/>
                    </a:lnTo>
                    <a:lnTo>
                      <a:pt x="788" y="2193"/>
                    </a:lnTo>
                    <a:lnTo>
                      <a:pt x="788" y="2193"/>
                    </a:lnTo>
                    <a:lnTo>
                      <a:pt x="789" y="2212"/>
                    </a:lnTo>
                    <a:lnTo>
                      <a:pt x="792" y="2230"/>
                    </a:lnTo>
                    <a:lnTo>
                      <a:pt x="798" y="2248"/>
                    </a:lnTo>
                    <a:lnTo>
                      <a:pt x="806" y="2264"/>
                    </a:lnTo>
                    <a:lnTo>
                      <a:pt x="815" y="2281"/>
                    </a:lnTo>
                    <a:lnTo>
                      <a:pt x="827" y="2296"/>
                    </a:lnTo>
                    <a:lnTo>
                      <a:pt x="840" y="2311"/>
                    </a:lnTo>
                    <a:lnTo>
                      <a:pt x="855" y="2324"/>
                    </a:lnTo>
                    <a:lnTo>
                      <a:pt x="871" y="2336"/>
                    </a:lnTo>
                    <a:lnTo>
                      <a:pt x="888" y="2347"/>
                    </a:lnTo>
                    <a:lnTo>
                      <a:pt x="907" y="2356"/>
                    </a:lnTo>
                    <a:lnTo>
                      <a:pt x="928" y="2363"/>
                    </a:lnTo>
                    <a:lnTo>
                      <a:pt x="949" y="2369"/>
                    </a:lnTo>
                    <a:lnTo>
                      <a:pt x="970" y="2374"/>
                    </a:lnTo>
                    <a:lnTo>
                      <a:pt x="994" y="2376"/>
                    </a:lnTo>
                    <a:lnTo>
                      <a:pt x="1016" y="2378"/>
                    </a:lnTo>
                    <a:lnTo>
                      <a:pt x="1016" y="2378"/>
                    </a:lnTo>
                    <a:lnTo>
                      <a:pt x="1040" y="2376"/>
                    </a:lnTo>
                    <a:lnTo>
                      <a:pt x="1063" y="2374"/>
                    </a:lnTo>
                    <a:lnTo>
                      <a:pt x="1085" y="2369"/>
                    </a:lnTo>
                    <a:lnTo>
                      <a:pt x="1106" y="2363"/>
                    </a:lnTo>
                    <a:lnTo>
                      <a:pt x="1125" y="2356"/>
                    </a:lnTo>
                    <a:lnTo>
                      <a:pt x="1145" y="2347"/>
                    </a:lnTo>
                    <a:lnTo>
                      <a:pt x="1163" y="2336"/>
                    </a:lnTo>
                    <a:lnTo>
                      <a:pt x="1179" y="2324"/>
                    </a:lnTo>
                    <a:lnTo>
                      <a:pt x="1194" y="2311"/>
                    </a:lnTo>
                    <a:lnTo>
                      <a:pt x="1206" y="2296"/>
                    </a:lnTo>
                    <a:lnTo>
                      <a:pt x="1218" y="2281"/>
                    </a:lnTo>
                    <a:lnTo>
                      <a:pt x="1229" y="2264"/>
                    </a:lnTo>
                    <a:lnTo>
                      <a:pt x="1236" y="2248"/>
                    </a:lnTo>
                    <a:lnTo>
                      <a:pt x="1242" y="2230"/>
                    </a:lnTo>
                    <a:lnTo>
                      <a:pt x="1245" y="2212"/>
                    </a:lnTo>
                    <a:lnTo>
                      <a:pt x="1247" y="2193"/>
                    </a:lnTo>
                    <a:lnTo>
                      <a:pt x="1247" y="2193"/>
                    </a:lnTo>
                    <a:lnTo>
                      <a:pt x="1245" y="2178"/>
                    </a:lnTo>
                    <a:lnTo>
                      <a:pt x="1242" y="2161"/>
                    </a:lnTo>
                    <a:lnTo>
                      <a:pt x="1239" y="2148"/>
                    </a:lnTo>
                    <a:lnTo>
                      <a:pt x="1233" y="2134"/>
                    </a:lnTo>
                    <a:lnTo>
                      <a:pt x="1227" y="2124"/>
                    </a:lnTo>
                    <a:lnTo>
                      <a:pt x="1221" y="2113"/>
                    </a:lnTo>
                    <a:lnTo>
                      <a:pt x="1214" y="2103"/>
                    </a:lnTo>
                    <a:lnTo>
                      <a:pt x="1206" y="2095"/>
                    </a:lnTo>
                    <a:lnTo>
                      <a:pt x="1191" y="2081"/>
                    </a:lnTo>
                    <a:lnTo>
                      <a:pt x="1178" y="2072"/>
                    </a:lnTo>
                    <a:lnTo>
                      <a:pt x="1166" y="2064"/>
                    </a:lnTo>
                    <a:lnTo>
                      <a:pt x="1166" y="2064"/>
                    </a:lnTo>
                    <a:lnTo>
                      <a:pt x="1155" y="2058"/>
                    </a:lnTo>
                    <a:lnTo>
                      <a:pt x="1146" y="2052"/>
                    </a:lnTo>
                    <a:lnTo>
                      <a:pt x="1139" y="2046"/>
                    </a:lnTo>
                    <a:lnTo>
                      <a:pt x="1133" y="2039"/>
                    </a:lnTo>
                    <a:lnTo>
                      <a:pt x="1128" y="2033"/>
                    </a:lnTo>
                    <a:lnTo>
                      <a:pt x="1125" y="2025"/>
                    </a:lnTo>
                    <a:lnTo>
                      <a:pt x="1125" y="2019"/>
                    </a:lnTo>
                    <a:lnTo>
                      <a:pt x="1125" y="2013"/>
                    </a:lnTo>
                    <a:lnTo>
                      <a:pt x="1127" y="2006"/>
                    </a:lnTo>
                    <a:lnTo>
                      <a:pt x="1130" y="2001"/>
                    </a:lnTo>
                    <a:lnTo>
                      <a:pt x="1134" y="1995"/>
                    </a:lnTo>
                    <a:lnTo>
                      <a:pt x="1140" y="1991"/>
                    </a:lnTo>
                    <a:lnTo>
                      <a:pt x="1146" y="1988"/>
                    </a:lnTo>
                    <a:lnTo>
                      <a:pt x="1155" y="1985"/>
                    </a:lnTo>
                    <a:lnTo>
                      <a:pt x="1166" y="1983"/>
                    </a:lnTo>
                    <a:lnTo>
                      <a:pt x="1178" y="1982"/>
                    </a:lnTo>
                    <a:lnTo>
                      <a:pt x="1979" y="1982"/>
                    </a:lnTo>
                    <a:lnTo>
                      <a:pt x="1979" y="1142"/>
                    </a:lnTo>
                    <a:lnTo>
                      <a:pt x="1979" y="1142"/>
                    </a:lnTo>
                    <a:lnTo>
                      <a:pt x="1972" y="1134"/>
                    </a:lnTo>
                    <a:lnTo>
                      <a:pt x="1964" y="1130"/>
                    </a:lnTo>
                    <a:lnTo>
                      <a:pt x="1955" y="1128"/>
                    </a:lnTo>
                    <a:lnTo>
                      <a:pt x="1945" y="1130"/>
                    </a:lnTo>
                    <a:lnTo>
                      <a:pt x="1936" y="1136"/>
                    </a:lnTo>
                    <a:lnTo>
                      <a:pt x="1925" y="1143"/>
                    </a:lnTo>
                    <a:lnTo>
                      <a:pt x="1916" y="1155"/>
                    </a:lnTo>
                    <a:lnTo>
                      <a:pt x="1909" y="1170"/>
                    </a:lnTo>
                    <a:lnTo>
                      <a:pt x="1909" y="1170"/>
                    </a:lnTo>
                    <a:lnTo>
                      <a:pt x="1901" y="1182"/>
                    </a:lnTo>
                    <a:lnTo>
                      <a:pt x="1891" y="1196"/>
                    </a:lnTo>
                    <a:lnTo>
                      <a:pt x="1877" y="1209"/>
                    </a:lnTo>
                    <a:lnTo>
                      <a:pt x="1868" y="1216"/>
                    </a:lnTo>
                    <a:lnTo>
                      <a:pt x="1859" y="1224"/>
                    </a:lnTo>
                    <a:lnTo>
                      <a:pt x="1849" y="1231"/>
                    </a:lnTo>
                    <a:lnTo>
                      <a:pt x="1837" y="1237"/>
                    </a:lnTo>
                    <a:lnTo>
                      <a:pt x="1825" y="1242"/>
                    </a:lnTo>
                    <a:lnTo>
                      <a:pt x="1810" y="1246"/>
                    </a:lnTo>
                    <a:lnTo>
                      <a:pt x="1795" y="1249"/>
                    </a:lnTo>
                    <a:lnTo>
                      <a:pt x="1779" y="1249"/>
                    </a:lnTo>
                    <a:lnTo>
                      <a:pt x="1779" y="1249"/>
                    </a:lnTo>
                    <a:lnTo>
                      <a:pt x="1759" y="1248"/>
                    </a:lnTo>
                    <a:lnTo>
                      <a:pt x="1741" y="1245"/>
                    </a:lnTo>
                    <a:lnTo>
                      <a:pt x="1723" y="1239"/>
                    </a:lnTo>
                    <a:lnTo>
                      <a:pt x="1707" y="1231"/>
                    </a:lnTo>
                    <a:lnTo>
                      <a:pt x="1690" y="1222"/>
                    </a:lnTo>
                    <a:lnTo>
                      <a:pt x="1676" y="1211"/>
                    </a:lnTo>
                    <a:lnTo>
                      <a:pt x="1662" y="1197"/>
                    </a:lnTo>
                    <a:lnTo>
                      <a:pt x="1649" y="1182"/>
                    </a:lnTo>
                    <a:lnTo>
                      <a:pt x="1637" y="1166"/>
                    </a:lnTo>
                    <a:lnTo>
                      <a:pt x="1626" y="1149"/>
                    </a:lnTo>
                    <a:lnTo>
                      <a:pt x="1617" y="1130"/>
                    </a:lnTo>
                    <a:lnTo>
                      <a:pt x="1610" y="1110"/>
                    </a:lnTo>
                    <a:lnTo>
                      <a:pt x="1602" y="1088"/>
                    </a:lnTo>
                    <a:lnTo>
                      <a:pt x="1598" y="1067"/>
                    </a:lnTo>
                    <a:lnTo>
                      <a:pt x="1595" y="1043"/>
                    </a:lnTo>
                    <a:lnTo>
                      <a:pt x="1595" y="1021"/>
                    </a:lnTo>
                    <a:lnTo>
                      <a:pt x="1595" y="1021"/>
                    </a:lnTo>
                    <a:lnTo>
                      <a:pt x="1595" y="997"/>
                    </a:lnTo>
                    <a:lnTo>
                      <a:pt x="1598" y="974"/>
                    </a:lnTo>
                    <a:lnTo>
                      <a:pt x="1602" y="952"/>
                    </a:lnTo>
                    <a:lnTo>
                      <a:pt x="1610" y="931"/>
                    </a:lnTo>
                    <a:lnTo>
                      <a:pt x="1617" y="912"/>
                    </a:lnTo>
                    <a:lnTo>
                      <a:pt x="1626" y="892"/>
                    </a:lnTo>
                    <a:lnTo>
                      <a:pt x="1637" y="874"/>
                    </a:lnTo>
                    <a:lnTo>
                      <a:pt x="1649" y="858"/>
                    </a:lnTo>
                    <a:lnTo>
                      <a:pt x="1662" y="843"/>
                    </a:lnTo>
                    <a:lnTo>
                      <a:pt x="1676" y="831"/>
                    </a:lnTo>
                    <a:lnTo>
                      <a:pt x="1690" y="819"/>
                    </a:lnTo>
                    <a:lnTo>
                      <a:pt x="1707" y="808"/>
                    </a:lnTo>
                    <a:lnTo>
                      <a:pt x="1723" y="801"/>
                    </a:lnTo>
                    <a:lnTo>
                      <a:pt x="1741" y="795"/>
                    </a:lnTo>
                    <a:lnTo>
                      <a:pt x="1759" y="792"/>
                    </a:lnTo>
                    <a:lnTo>
                      <a:pt x="1779" y="790"/>
                    </a:lnTo>
                    <a:lnTo>
                      <a:pt x="1779" y="790"/>
                    </a:lnTo>
                    <a:close/>
                  </a:path>
                </a:pathLst>
              </a:custGeom>
              <a:solidFill>
                <a:srgbClr val="C71F3F"/>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13" name="Freeform 10">
                <a:extLst>
                  <a:ext uri="{FF2B5EF4-FFF2-40B4-BE49-F238E27FC236}">
                    <a16:creationId xmlns:a16="http://schemas.microsoft.com/office/drawing/2014/main" id="{650F1B33-F25E-5CC4-0D4B-101C1BEC2BE8}"/>
                  </a:ext>
                </a:extLst>
              </p:cNvPr>
              <p:cNvSpPr/>
              <p:nvPr/>
            </p:nvSpPr>
            <p:spPr bwMode="auto">
              <a:xfrm>
                <a:off x="1347788" y="1798640"/>
                <a:ext cx="1568449" cy="1885952"/>
              </a:xfrm>
              <a:custGeom>
                <a:avLst/>
                <a:gdLst>
                  <a:gd name="T0" fmla="*/ 1797 w 1976"/>
                  <a:gd name="T1" fmla="*/ 791 h 2375"/>
                  <a:gd name="T2" fmla="*/ 1846 w 1976"/>
                  <a:gd name="T3" fmla="*/ 812 h 2375"/>
                  <a:gd name="T4" fmla="*/ 1886 w 1976"/>
                  <a:gd name="T5" fmla="*/ 855 h 2375"/>
                  <a:gd name="T6" fmla="*/ 1906 w 1976"/>
                  <a:gd name="T7" fmla="*/ 886 h 2375"/>
                  <a:gd name="T8" fmla="*/ 1933 w 1976"/>
                  <a:gd name="T9" fmla="*/ 907 h 2375"/>
                  <a:gd name="T10" fmla="*/ 1958 w 1976"/>
                  <a:gd name="T11" fmla="*/ 903 h 2375"/>
                  <a:gd name="T12" fmla="*/ 1973 w 1976"/>
                  <a:gd name="T13" fmla="*/ 877 h 2375"/>
                  <a:gd name="T14" fmla="*/ 0 w 1976"/>
                  <a:gd name="T15" fmla="*/ 0 h 2375"/>
                  <a:gd name="T16" fmla="*/ 856 w 1976"/>
                  <a:gd name="T17" fmla="*/ 1981 h 2375"/>
                  <a:gd name="T18" fmla="*/ 886 w 1976"/>
                  <a:gd name="T19" fmla="*/ 1985 h 2375"/>
                  <a:gd name="T20" fmla="*/ 907 w 1976"/>
                  <a:gd name="T21" fmla="*/ 2005 h 2375"/>
                  <a:gd name="T22" fmla="*/ 904 w 1976"/>
                  <a:gd name="T23" fmla="*/ 2030 h 2375"/>
                  <a:gd name="T24" fmla="*/ 879 w 1976"/>
                  <a:gd name="T25" fmla="*/ 2057 h 2375"/>
                  <a:gd name="T26" fmla="*/ 843 w 1976"/>
                  <a:gd name="T27" fmla="*/ 2079 h 2375"/>
                  <a:gd name="T28" fmla="*/ 807 w 1976"/>
                  <a:gd name="T29" fmla="*/ 2121 h 2375"/>
                  <a:gd name="T30" fmla="*/ 789 w 1976"/>
                  <a:gd name="T31" fmla="*/ 2175 h 2375"/>
                  <a:gd name="T32" fmla="*/ 792 w 1976"/>
                  <a:gd name="T33" fmla="*/ 2229 h 2375"/>
                  <a:gd name="T34" fmla="*/ 827 w 1976"/>
                  <a:gd name="T35" fmla="*/ 2295 h 2375"/>
                  <a:gd name="T36" fmla="*/ 889 w 1976"/>
                  <a:gd name="T37" fmla="*/ 2344 h 2375"/>
                  <a:gd name="T38" fmla="*/ 972 w 1976"/>
                  <a:gd name="T39" fmla="*/ 2372 h 2375"/>
                  <a:gd name="T40" fmla="*/ 1040 w 1976"/>
                  <a:gd name="T41" fmla="*/ 2374 h 2375"/>
                  <a:gd name="T42" fmla="*/ 1127 w 1976"/>
                  <a:gd name="T43" fmla="*/ 2353 h 2375"/>
                  <a:gd name="T44" fmla="*/ 1194 w 1976"/>
                  <a:gd name="T45" fmla="*/ 2308 h 2375"/>
                  <a:gd name="T46" fmla="*/ 1236 w 1976"/>
                  <a:gd name="T47" fmla="*/ 2245 h 2375"/>
                  <a:gd name="T48" fmla="*/ 1247 w 1976"/>
                  <a:gd name="T49" fmla="*/ 2191 h 2375"/>
                  <a:gd name="T50" fmla="*/ 1235 w 1976"/>
                  <a:gd name="T51" fmla="*/ 2133 h 2375"/>
                  <a:gd name="T52" fmla="*/ 1206 w 1976"/>
                  <a:gd name="T53" fmla="*/ 2093 h 2375"/>
                  <a:gd name="T54" fmla="*/ 1166 w 1976"/>
                  <a:gd name="T55" fmla="*/ 2061 h 2375"/>
                  <a:gd name="T56" fmla="*/ 1134 w 1976"/>
                  <a:gd name="T57" fmla="*/ 2037 h 2375"/>
                  <a:gd name="T58" fmla="*/ 1125 w 1976"/>
                  <a:gd name="T59" fmla="*/ 2011 h 2375"/>
                  <a:gd name="T60" fmla="*/ 1140 w 1976"/>
                  <a:gd name="T61" fmla="*/ 1990 h 2375"/>
                  <a:gd name="T62" fmla="*/ 1178 w 1976"/>
                  <a:gd name="T63" fmla="*/ 1981 h 2375"/>
                  <a:gd name="T64" fmla="*/ 1976 w 1976"/>
                  <a:gd name="T65" fmla="*/ 1176 h 2375"/>
                  <a:gd name="T66" fmla="*/ 1972 w 1976"/>
                  <a:gd name="T67" fmla="*/ 1147 h 2375"/>
                  <a:gd name="T68" fmla="*/ 1952 w 1976"/>
                  <a:gd name="T69" fmla="*/ 1126 h 2375"/>
                  <a:gd name="T70" fmla="*/ 1927 w 1976"/>
                  <a:gd name="T71" fmla="*/ 1129 h 2375"/>
                  <a:gd name="T72" fmla="*/ 1900 w 1976"/>
                  <a:gd name="T73" fmla="*/ 1155 h 2375"/>
                  <a:gd name="T74" fmla="*/ 1877 w 1976"/>
                  <a:gd name="T75" fmla="*/ 1190 h 2375"/>
                  <a:gd name="T76" fmla="*/ 1835 w 1976"/>
                  <a:gd name="T77" fmla="*/ 1227 h 2375"/>
                  <a:gd name="T78" fmla="*/ 1782 w 1976"/>
                  <a:gd name="T79" fmla="*/ 1245 h 2375"/>
                  <a:gd name="T80" fmla="*/ 1728 w 1976"/>
                  <a:gd name="T81" fmla="*/ 1241 h 2375"/>
                  <a:gd name="T82" fmla="*/ 1662 w 1976"/>
                  <a:gd name="T83" fmla="*/ 1206 h 2375"/>
                  <a:gd name="T84" fmla="*/ 1613 w 1976"/>
                  <a:gd name="T85" fmla="*/ 1145 h 2375"/>
                  <a:gd name="T86" fmla="*/ 1584 w 1976"/>
                  <a:gd name="T87" fmla="*/ 1063 h 2375"/>
                  <a:gd name="T88" fmla="*/ 1581 w 1976"/>
                  <a:gd name="T89" fmla="*/ 993 h 2375"/>
                  <a:gd name="T90" fmla="*/ 1604 w 1976"/>
                  <a:gd name="T91" fmla="*/ 907 h 2375"/>
                  <a:gd name="T92" fmla="*/ 1649 w 1976"/>
                  <a:gd name="T93" fmla="*/ 839 h 2375"/>
                  <a:gd name="T94" fmla="*/ 1710 w 1976"/>
                  <a:gd name="T95" fmla="*/ 797 h 2375"/>
                  <a:gd name="T96" fmla="*/ 1765 w 1976"/>
                  <a:gd name="T97" fmla="*/ 786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6" h="2375">
                    <a:moveTo>
                      <a:pt x="1765" y="786"/>
                    </a:moveTo>
                    <a:lnTo>
                      <a:pt x="1765" y="786"/>
                    </a:lnTo>
                    <a:lnTo>
                      <a:pt x="1782" y="788"/>
                    </a:lnTo>
                    <a:lnTo>
                      <a:pt x="1797" y="791"/>
                    </a:lnTo>
                    <a:lnTo>
                      <a:pt x="1810" y="794"/>
                    </a:lnTo>
                    <a:lnTo>
                      <a:pt x="1824" y="800"/>
                    </a:lnTo>
                    <a:lnTo>
                      <a:pt x="1835" y="806"/>
                    </a:lnTo>
                    <a:lnTo>
                      <a:pt x="1846" y="812"/>
                    </a:lnTo>
                    <a:lnTo>
                      <a:pt x="1855" y="819"/>
                    </a:lnTo>
                    <a:lnTo>
                      <a:pt x="1864" y="827"/>
                    </a:lnTo>
                    <a:lnTo>
                      <a:pt x="1877" y="842"/>
                    </a:lnTo>
                    <a:lnTo>
                      <a:pt x="1886" y="855"/>
                    </a:lnTo>
                    <a:lnTo>
                      <a:pt x="1894" y="867"/>
                    </a:lnTo>
                    <a:lnTo>
                      <a:pt x="1894" y="867"/>
                    </a:lnTo>
                    <a:lnTo>
                      <a:pt x="1900" y="877"/>
                    </a:lnTo>
                    <a:lnTo>
                      <a:pt x="1906" y="886"/>
                    </a:lnTo>
                    <a:lnTo>
                      <a:pt x="1913" y="894"/>
                    </a:lnTo>
                    <a:lnTo>
                      <a:pt x="1919" y="900"/>
                    </a:lnTo>
                    <a:lnTo>
                      <a:pt x="1927" y="904"/>
                    </a:lnTo>
                    <a:lnTo>
                      <a:pt x="1933" y="907"/>
                    </a:lnTo>
                    <a:lnTo>
                      <a:pt x="1940" y="907"/>
                    </a:lnTo>
                    <a:lnTo>
                      <a:pt x="1946" y="907"/>
                    </a:lnTo>
                    <a:lnTo>
                      <a:pt x="1952" y="906"/>
                    </a:lnTo>
                    <a:lnTo>
                      <a:pt x="1958" y="903"/>
                    </a:lnTo>
                    <a:lnTo>
                      <a:pt x="1963" y="898"/>
                    </a:lnTo>
                    <a:lnTo>
                      <a:pt x="1967" y="892"/>
                    </a:lnTo>
                    <a:lnTo>
                      <a:pt x="1972" y="886"/>
                    </a:lnTo>
                    <a:lnTo>
                      <a:pt x="1973" y="877"/>
                    </a:lnTo>
                    <a:lnTo>
                      <a:pt x="1976" y="867"/>
                    </a:lnTo>
                    <a:lnTo>
                      <a:pt x="1976" y="855"/>
                    </a:lnTo>
                    <a:lnTo>
                      <a:pt x="1976" y="0"/>
                    </a:lnTo>
                    <a:lnTo>
                      <a:pt x="0" y="0"/>
                    </a:lnTo>
                    <a:lnTo>
                      <a:pt x="0" y="1979"/>
                    </a:lnTo>
                    <a:lnTo>
                      <a:pt x="454" y="1979"/>
                    </a:lnTo>
                    <a:lnTo>
                      <a:pt x="454" y="1981"/>
                    </a:lnTo>
                    <a:lnTo>
                      <a:pt x="856" y="1981"/>
                    </a:lnTo>
                    <a:lnTo>
                      <a:pt x="856" y="1981"/>
                    </a:lnTo>
                    <a:lnTo>
                      <a:pt x="868" y="1981"/>
                    </a:lnTo>
                    <a:lnTo>
                      <a:pt x="877" y="1982"/>
                    </a:lnTo>
                    <a:lnTo>
                      <a:pt x="886" y="1985"/>
                    </a:lnTo>
                    <a:lnTo>
                      <a:pt x="894" y="1990"/>
                    </a:lnTo>
                    <a:lnTo>
                      <a:pt x="900" y="1994"/>
                    </a:lnTo>
                    <a:lnTo>
                      <a:pt x="904" y="1999"/>
                    </a:lnTo>
                    <a:lnTo>
                      <a:pt x="907" y="2005"/>
                    </a:lnTo>
                    <a:lnTo>
                      <a:pt x="909" y="2011"/>
                    </a:lnTo>
                    <a:lnTo>
                      <a:pt x="909" y="2017"/>
                    </a:lnTo>
                    <a:lnTo>
                      <a:pt x="907" y="2024"/>
                    </a:lnTo>
                    <a:lnTo>
                      <a:pt x="904" y="2030"/>
                    </a:lnTo>
                    <a:lnTo>
                      <a:pt x="900" y="2037"/>
                    </a:lnTo>
                    <a:lnTo>
                      <a:pt x="895" y="2043"/>
                    </a:lnTo>
                    <a:lnTo>
                      <a:pt x="888" y="2051"/>
                    </a:lnTo>
                    <a:lnTo>
                      <a:pt x="879" y="2057"/>
                    </a:lnTo>
                    <a:lnTo>
                      <a:pt x="868" y="2061"/>
                    </a:lnTo>
                    <a:lnTo>
                      <a:pt x="868" y="2061"/>
                    </a:lnTo>
                    <a:lnTo>
                      <a:pt x="855" y="2069"/>
                    </a:lnTo>
                    <a:lnTo>
                      <a:pt x="843" y="2079"/>
                    </a:lnTo>
                    <a:lnTo>
                      <a:pt x="828" y="2093"/>
                    </a:lnTo>
                    <a:lnTo>
                      <a:pt x="821" y="2102"/>
                    </a:lnTo>
                    <a:lnTo>
                      <a:pt x="813" y="2111"/>
                    </a:lnTo>
                    <a:lnTo>
                      <a:pt x="807" y="2121"/>
                    </a:lnTo>
                    <a:lnTo>
                      <a:pt x="800" y="2133"/>
                    </a:lnTo>
                    <a:lnTo>
                      <a:pt x="795" y="2145"/>
                    </a:lnTo>
                    <a:lnTo>
                      <a:pt x="791" y="2160"/>
                    </a:lnTo>
                    <a:lnTo>
                      <a:pt x="789" y="2175"/>
                    </a:lnTo>
                    <a:lnTo>
                      <a:pt x="788" y="2191"/>
                    </a:lnTo>
                    <a:lnTo>
                      <a:pt x="788" y="2191"/>
                    </a:lnTo>
                    <a:lnTo>
                      <a:pt x="789" y="2209"/>
                    </a:lnTo>
                    <a:lnTo>
                      <a:pt x="792" y="2229"/>
                    </a:lnTo>
                    <a:lnTo>
                      <a:pt x="798" y="2245"/>
                    </a:lnTo>
                    <a:lnTo>
                      <a:pt x="806" y="2263"/>
                    </a:lnTo>
                    <a:lnTo>
                      <a:pt x="816" y="2280"/>
                    </a:lnTo>
                    <a:lnTo>
                      <a:pt x="827" y="2295"/>
                    </a:lnTo>
                    <a:lnTo>
                      <a:pt x="840" y="2308"/>
                    </a:lnTo>
                    <a:lnTo>
                      <a:pt x="855" y="2321"/>
                    </a:lnTo>
                    <a:lnTo>
                      <a:pt x="871" y="2333"/>
                    </a:lnTo>
                    <a:lnTo>
                      <a:pt x="889" y="2344"/>
                    </a:lnTo>
                    <a:lnTo>
                      <a:pt x="907" y="2353"/>
                    </a:lnTo>
                    <a:lnTo>
                      <a:pt x="928" y="2360"/>
                    </a:lnTo>
                    <a:lnTo>
                      <a:pt x="949" y="2368"/>
                    </a:lnTo>
                    <a:lnTo>
                      <a:pt x="972" y="2372"/>
                    </a:lnTo>
                    <a:lnTo>
                      <a:pt x="994" y="2374"/>
                    </a:lnTo>
                    <a:lnTo>
                      <a:pt x="1018" y="2375"/>
                    </a:lnTo>
                    <a:lnTo>
                      <a:pt x="1018" y="2375"/>
                    </a:lnTo>
                    <a:lnTo>
                      <a:pt x="1040" y="2374"/>
                    </a:lnTo>
                    <a:lnTo>
                      <a:pt x="1063" y="2372"/>
                    </a:lnTo>
                    <a:lnTo>
                      <a:pt x="1085" y="2368"/>
                    </a:lnTo>
                    <a:lnTo>
                      <a:pt x="1106" y="2360"/>
                    </a:lnTo>
                    <a:lnTo>
                      <a:pt x="1127" y="2353"/>
                    </a:lnTo>
                    <a:lnTo>
                      <a:pt x="1145" y="2344"/>
                    </a:lnTo>
                    <a:lnTo>
                      <a:pt x="1163" y="2333"/>
                    </a:lnTo>
                    <a:lnTo>
                      <a:pt x="1179" y="2321"/>
                    </a:lnTo>
                    <a:lnTo>
                      <a:pt x="1194" y="2308"/>
                    </a:lnTo>
                    <a:lnTo>
                      <a:pt x="1208" y="2295"/>
                    </a:lnTo>
                    <a:lnTo>
                      <a:pt x="1218" y="2280"/>
                    </a:lnTo>
                    <a:lnTo>
                      <a:pt x="1229" y="2263"/>
                    </a:lnTo>
                    <a:lnTo>
                      <a:pt x="1236" y="2245"/>
                    </a:lnTo>
                    <a:lnTo>
                      <a:pt x="1242" y="2229"/>
                    </a:lnTo>
                    <a:lnTo>
                      <a:pt x="1245" y="2209"/>
                    </a:lnTo>
                    <a:lnTo>
                      <a:pt x="1247" y="2191"/>
                    </a:lnTo>
                    <a:lnTo>
                      <a:pt x="1247" y="2191"/>
                    </a:lnTo>
                    <a:lnTo>
                      <a:pt x="1245" y="2175"/>
                    </a:lnTo>
                    <a:lnTo>
                      <a:pt x="1244" y="2160"/>
                    </a:lnTo>
                    <a:lnTo>
                      <a:pt x="1239" y="2145"/>
                    </a:lnTo>
                    <a:lnTo>
                      <a:pt x="1235" y="2133"/>
                    </a:lnTo>
                    <a:lnTo>
                      <a:pt x="1229" y="2121"/>
                    </a:lnTo>
                    <a:lnTo>
                      <a:pt x="1221" y="2111"/>
                    </a:lnTo>
                    <a:lnTo>
                      <a:pt x="1214" y="2102"/>
                    </a:lnTo>
                    <a:lnTo>
                      <a:pt x="1206" y="2093"/>
                    </a:lnTo>
                    <a:lnTo>
                      <a:pt x="1191" y="2079"/>
                    </a:lnTo>
                    <a:lnTo>
                      <a:pt x="1179" y="2069"/>
                    </a:lnTo>
                    <a:lnTo>
                      <a:pt x="1166" y="2061"/>
                    </a:lnTo>
                    <a:lnTo>
                      <a:pt x="1166" y="2061"/>
                    </a:lnTo>
                    <a:lnTo>
                      <a:pt x="1155" y="2057"/>
                    </a:lnTo>
                    <a:lnTo>
                      <a:pt x="1146" y="2051"/>
                    </a:lnTo>
                    <a:lnTo>
                      <a:pt x="1139" y="2043"/>
                    </a:lnTo>
                    <a:lnTo>
                      <a:pt x="1134" y="2037"/>
                    </a:lnTo>
                    <a:lnTo>
                      <a:pt x="1130" y="2030"/>
                    </a:lnTo>
                    <a:lnTo>
                      <a:pt x="1127" y="2024"/>
                    </a:lnTo>
                    <a:lnTo>
                      <a:pt x="1125" y="2017"/>
                    </a:lnTo>
                    <a:lnTo>
                      <a:pt x="1125" y="2011"/>
                    </a:lnTo>
                    <a:lnTo>
                      <a:pt x="1127" y="2005"/>
                    </a:lnTo>
                    <a:lnTo>
                      <a:pt x="1130" y="1999"/>
                    </a:lnTo>
                    <a:lnTo>
                      <a:pt x="1134" y="1994"/>
                    </a:lnTo>
                    <a:lnTo>
                      <a:pt x="1140" y="1990"/>
                    </a:lnTo>
                    <a:lnTo>
                      <a:pt x="1148" y="1985"/>
                    </a:lnTo>
                    <a:lnTo>
                      <a:pt x="1157" y="1982"/>
                    </a:lnTo>
                    <a:lnTo>
                      <a:pt x="1166" y="1981"/>
                    </a:lnTo>
                    <a:lnTo>
                      <a:pt x="1178" y="1981"/>
                    </a:lnTo>
                    <a:lnTo>
                      <a:pt x="1429" y="1981"/>
                    </a:lnTo>
                    <a:lnTo>
                      <a:pt x="1429" y="1979"/>
                    </a:lnTo>
                    <a:lnTo>
                      <a:pt x="1976" y="1979"/>
                    </a:lnTo>
                    <a:lnTo>
                      <a:pt x="1976" y="1176"/>
                    </a:lnTo>
                    <a:lnTo>
                      <a:pt x="1976" y="1176"/>
                    </a:lnTo>
                    <a:lnTo>
                      <a:pt x="1976" y="1166"/>
                    </a:lnTo>
                    <a:lnTo>
                      <a:pt x="1973" y="1155"/>
                    </a:lnTo>
                    <a:lnTo>
                      <a:pt x="1972" y="1147"/>
                    </a:lnTo>
                    <a:lnTo>
                      <a:pt x="1967" y="1139"/>
                    </a:lnTo>
                    <a:lnTo>
                      <a:pt x="1963" y="1133"/>
                    </a:lnTo>
                    <a:lnTo>
                      <a:pt x="1958" y="1129"/>
                    </a:lnTo>
                    <a:lnTo>
                      <a:pt x="1952" y="1126"/>
                    </a:lnTo>
                    <a:lnTo>
                      <a:pt x="1946" y="1124"/>
                    </a:lnTo>
                    <a:lnTo>
                      <a:pt x="1940" y="1124"/>
                    </a:lnTo>
                    <a:lnTo>
                      <a:pt x="1933" y="1126"/>
                    </a:lnTo>
                    <a:lnTo>
                      <a:pt x="1927" y="1129"/>
                    </a:lnTo>
                    <a:lnTo>
                      <a:pt x="1919" y="1133"/>
                    </a:lnTo>
                    <a:lnTo>
                      <a:pt x="1913" y="1139"/>
                    </a:lnTo>
                    <a:lnTo>
                      <a:pt x="1906" y="1147"/>
                    </a:lnTo>
                    <a:lnTo>
                      <a:pt x="1900" y="1155"/>
                    </a:lnTo>
                    <a:lnTo>
                      <a:pt x="1894" y="1164"/>
                    </a:lnTo>
                    <a:lnTo>
                      <a:pt x="1894" y="1164"/>
                    </a:lnTo>
                    <a:lnTo>
                      <a:pt x="1886" y="1178"/>
                    </a:lnTo>
                    <a:lnTo>
                      <a:pt x="1877" y="1190"/>
                    </a:lnTo>
                    <a:lnTo>
                      <a:pt x="1864" y="1205"/>
                    </a:lnTo>
                    <a:lnTo>
                      <a:pt x="1855" y="1212"/>
                    </a:lnTo>
                    <a:lnTo>
                      <a:pt x="1846" y="1220"/>
                    </a:lnTo>
                    <a:lnTo>
                      <a:pt x="1835" y="1227"/>
                    </a:lnTo>
                    <a:lnTo>
                      <a:pt x="1824" y="1233"/>
                    </a:lnTo>
                    <a:lnTo>
                      <a:pt x="1810" y="1238"/>
                    </a:lnTo>
                    <a:lnTo>
                      <a:pt x="1797" y="1242"/>
                    </a:lnTo>
                    <a:lnTo>
                      <a:pt x="1782" y="1245"/>
                    </a:lnTo>
                    <a:lnTo>
                      <a:pt x="1765" y="1245"/>
                    </a:lnTo>
                    <a:lnTo>
                      <a:pt x="1765" y="1245"/>
                    </a:lnTo>
                    <a:lnTo>
                      <a:pt x="1746" y="1244"/>
                    </a:lnTo>
                    <a:lnTo>
                      <a:pt x="1728" y="1241"/>
                    </a:lnTo>
                    <a:lnTo>
                      <a:pt x="1710" y="1235"/>
                    </a:lnTo>
                    <a:lnTo>
                      <a:pt x="1693" y="1227"/>
                    </a:lnTo>
                    <a:lnTo>
                      <a:pt x="1677" y="1218"/>
                    </a:lnTo>
                    <a:lnTo>
                      <a:pt x="1662" y="1206"/>
                    </a:lnTo>
                    <a:lnTo>
                      <a:pt x="1649" y="1193"/>
                    </a:lnTo>
                    <a:lnTo>
                      <a:pt x="1635" y="1178"/>
                    </a:lnTo>
                    <a:lnTo>
                      <a:pt x="1623" y="1161"/>
                    </a:lnTo>
                    <a:lnTo>
                      <a:pt x="1613" y="1145"/>
                    </a:lnTo>
                    <a:lnTo>
                      <a:pt x="1604" y="1126"/>
                    </a:lnTo>
                    <a:lnTo>
                      <a:pt x="1595" y="1105"/>
                    </a:lnTo>
                    <a:lnTo>
                      <a:pt x="1589" y="1084"/>
                    </a:lnTo>
                    <a:lnTo>
                      <a:pt x="1584" y="1063"/>
                    </a:lnTo>
                    <a:lnTo>
                      <a:pt x="1581" y="1039"/>
                    </a:lnTo>
                    <a:lnTo>
                      <a:pt x="1581" y="1016"/>
                    </a:lnTo>
                    <a:lnTo>
                      <a:pt x="1581" y="1016"/>
                    </a:lnTo>
                    <a:lnTo>
                      <a:pt x="1581" y="993"/>
                    </a:lnTo>
                    <a:lnTo>
                      <a:pt x="1584" y="970"/>
                    </a:lnTo>
                    <a:lnTo>
                      <a:pt x="1589" y="948"/>
                    </a:lnTo>
                    <a:lnTo>
                      <a:pt x="1595" y="927"/>
                    </a:lnTo>
                    <a:lnTo>
                      <a:pt x="1604" y="907"/>
                    </a:lnTo>
                    <a:lnTo>
                      <a:pt x="1613" y="888"/>
                    </a:lnTo>
                    <a:lnTo>
                      <a:pt x="1623" y="870"/>
                    </a:lnTo>
                    <a:lnTo>
                      <a:pt x="1635" y="854"/>
                    </a:lnTo>
                    <a:lnTo>
                      <a:pt x="1649" y="839"/>
                    </a:lnTo>
                    <a:lnTo>
                      <a:pt x="1662" y="825"/>
                    </a:lnTo>
                    <a:lnTo>
                      <a:pt x="1677" y="815"/>
                    </a:lnTo>
                    <a:lnTo>
                      <a:pt x="1693" y="804"/>
                    </a:lnTo>
                    <a:lnTo>
                      <a:pt x="1710" y="797"/>
                    </a:lnTo>
                    <a:lnTo>
                      <a:pt x="1728" y="791"/>
                    </a:lnTo>
                    <a:lnTo>
                      <a:pt x="1746" y="788"/>
                    </a:lnTo>
                    <a:lnTo>
                      <a:pt x="1765" y="786"/>
                    </a:lnTo>
                    <a:lnTo>
                      <a:pt x="1765" y="786"/>
                    </a:lnTo>
                    <a:close/>
                  </a:path>
                </a:pathLst>
              </a:custGeom>
              <a:solidFill>
                <a:schemeClr val="accent3">
                  <a:lumMod val="20000"/>
                  <a:lumOff val="80000"/>
                </a:schemeClr>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defRPr/>
                </a:pPr>
                <a:endParaRPr lang="en-GB" sz="1100" dirty="0">
                  <a:solidFill>
                    <a:prstClr val="black"/>
                  </a:solidFill>
                  <a:latin typeface="Century Gothic" panose="020B0502020202020204" pitchFamily="34" charset="0"/>
                  <a:cs typeface="Arial" panose="020B0604020202020204" pitchFamily="34" charset="0"/>
                </a:endParaRPr>
              </a:p>
            </p:txBody>
          </p:sp>
          <p:sp>
            <p:nvSpPr>
              <p:cNvPr id="14" name="Freeform 11">
                <a:extLst>
                  <a:ext uri="{FF2B5EF4-FFF2-40B4-BE49-F238E27FC236}">
                    <a16:creationId xmlns:a16="http://schemas.microsoft.com/office/drawing/2014/main" id="{AA67378B-D635-3057-8AF1-AB33917CDE39}"/>
                  </a:ext>
                </a:extLst>
              </p:cNvPr>
              <p:cNvSpPr/>
              <p:nvPr/>
            </p:nvSpPr>
            <p:spPr bwMode="auto">
              <a:xfrm>
                <a:off x="1344613" y="4943479"/>
                <a:ext cx="1887537" cy="1570039"/>
              </a:xfrm>
              <a:custGeom>
                <a:avLst/>
                <a:gdLst>
                  <a:gd name="T0" fmla="*/ 791 w 2377"/>
                  <a:gd name="T1" fmla="*/ 179 h 1976"/>
                  <a:gd name="T2" fmla="*/ 813 w 2377"/>
                  <a:gd name="T3" fmla="*/ 131 h 1976"/>
                  <a:gd name="T4" fmla="*/ 855 w 2377"/>
                  <a:gd name="T5" fmla="*/ 89 h 1976"/>
                  <a:gd name="T6" fmla="*/ 886 w 2377"/>
                  <a:gd name="T7" fmla="*/ 70 h 1976"/>
                  <a:gd name="T8" fmla="*/ 907 w 2377"/>
                  <a:gd name="T9" fmla="*/ 43 h 1976"/>
                  <a:gd name="T10" fmla="*/ 904 w 2377"/>
                  <a:gd name="T11" fmla="*/ 19 h 1976"/>
                  <a:gd name="T12" fmla="*/ 877 w 2377"/>
                  <a:gd name="T13" fmla="*/ 3 h 1976"/>
                  <a:gd name="T14" fmla="*/ 0 w 2377"/>
                  <a:gd name="T15" fmla="*/ 1976 h 1976"/>
                  <a:gd name="T16" fmla="*/ 1980 w 2377"/>
                  <a:gd name="T17" fmla="*/ 1121 h 1976"/>
                  <a:gd name="T18" fmla="*/ 1986 w 2377"/>
                  <a:gd name="T19" fmla="*/ 1090 h 1976"/>
                  <a:gd name="T20" fmla="*/ 2004 w 2377"/>
                  <a:gd name="T21" fmla="*/ 1069 h 1976"/>
                  <a:gd name="T22" fmla="*/ 2031 w 2377"/>
                  <a:gd name="T23" fmla="*/ 1072 h 1976"/>
                  <a:gd name="T24" fmla="*/ 2057 w 2377"/>
                  <a:gd name="T25" fmla="*/ 1099 h 1976"/>
                  <a:gd name="T26" fmla="*/ 2079 w 2377"/>
                  <a:gd name="T27" fmla="*/ 1134 h 1976"/>
                  <a:gd name="T28" fmla="*/ 2121 w 2377"/>
                  <a:gd name="T29" fmla="*/ 1170 h 1976"/>
                  <a:gd name="T30" fmla="*/ 2175 w 2377"/>
                  <a:gd name="T31" fmla="*/ 1188 h 1976"/>
                  <a:gd name="T32" fmla="*/ 2229 w 2377"/>
                  <a:gd name="T33" fmla="*/ 1184 h 1976"/>
                  <a:gd name="T34" fmla="*/ 2294 w 2377"/>
                  <a:gd name="T35" fmla="*/ 1149 h 1976"/>
                  <a:gd name="T36" fmla="*/ 2345 w 2377"/>
                  <a:gd name="T37" fmla="*/ 1088 h 1976"/>
                  <a:gd name="T38" fmla="*/ 2372 w 2377"/>
                  <a:gd name="T39" fmla="*/ 1006 h 1976"/>
                  <a:gd name="T40" fmla="*/ 2375 w 2377"/>
                  <a:gd name="T41" fmla="*/ 936 h 1976"/>
                  <a:gd name="T42" fmla="*/ 2354 w 2377"/>
                  <a:gd name="T43" fmla="*/ 850 h 1976"/>
                  <a:gd name="T44" fmla="*/ 2309 w 2377"/>
                  <a:gd name="T45" fmla="*/ 783 h 1976"/>
                  <a:gd name="T46" fmla="*/ 2247 w 2377"/>
                  <a:gd name="T47" fmla="*/ 740 h 1976"/>
                  <a:gd name="T48" fmla="*/ 2191 w 2377"/>
                  <a:gd name="T49" fmla="*/ 729 h 1976"/>
                  <a:gd name="T50" fmla="*/ 2133 w 2377"/>
                  <a:gd name="T51" fmla="*/ 743 h 1976"/>
                  <a:gd name="T52" fmla="*/ 2093 w 2377"/>
                  <a:gd name="T53" fmla="*/ 770 h 1976"/>
                  <a:gd name="T54" fmla="*/ 2063 w 2377"/>
                  <a:gd name="T55" fmla="*/ 810 h 1976"/>
                  <a:gd name="T56" fmla="*/ 2037 w 2377"/>
                  <a:gd name="T57" fmla="*/ 843 h 1976"/>
                  <a:gd name="T58" fmla="*/ 2010 w 2377"/>
                  <a:gd name="T59" fmla="*/ 852 h 1976"/>
                  <a:gd name="T60" fmla="*/ 1989 w 2377"/>
                  <a:gd name="T61" fmla="*/ 837 h 1976"/>
                  <a:gd name="T62" fmla="*/ 1980 w 2377"/>
                  <a:gd name="T63" fmla="*/ 798 h 1976"/>
                  <a:gd name="T64" fmla="*/ 1178 w 2377"/>
                  <a:gd name="T65" fmla="*/ 0 h 1976"/>
                  <a:gd name="T66" fmla="*/ 1146 w 2377"/>
                  <a:gd name="T67" fmla="*/ 6 h 1976"/>
                  <a:gd name="T68" fmla="*/ 1127 w 2377"/>
                  <a:gd name="T69" fmla="*/ 25 h 1976"/>
                  <a:gd name="T70" fmla="*/ 1128 w 2377"/>
                  <a:gd name="T71" fmla="*/ 51 h 1976"/>
                  <a:gd name="T72" fmla="*/ 1155 w 2377"/>
                  <a:gd name="T73" fmla="*/ 76 h 1976"/>
                  <a:gd name="T74" fmla="*/ 1191 w 2377"/>
                  <a:gd name="T75" fmla="*/ 98 h 1976"/>
                  <a:gd name="T76" fmla="*/ 1227 w 2377"/>
                  <a:gd name="T77" fmla="*/ 142 h 1976"/>
                  <a:gd name="T78" fmla="*/ 1245 w 2377"/>
                  <a:gd name="T79" fmla="*/ 196 h 1976"/>
                  <a:gd name="T80" fmla="*/ 1242 w 2377"/>
                  <a:gd name="T81" fmla="*/ 248 h 1976"/>
                  <a:gd name="T82" fmla="*/ 1206 w 2377"/>
                  <a:gd name="T83" fmla="*/ 314 h 1976"/>
                  <a:gd name="T84" fmla="*/ 1145 w 2377"/>
                  <a:gd name="T85" fmla="*/ 365 h 1976"/>
                  <a:gd name="T86" fmla="*/ 1063 w 2377"/>
                  <a:gd name="T87" fmla="*/ 391 h 1976"/>
                  <a:gd name="T88" fmla="*/ 994 w 2377"/>
                  <a:gd name="T89" fmla="*/ 394 h 1976"/>
                  <a:gd name="T90" fmla="*/ 907 w 2377"/>
                  <a:gd name="T91" fmla="*/ 374 h 1976"/>
                  <a:gd name="T92" fmla="*/ 840 w 2377"/>
                  <a:gd name="T93" fmla="*/ 329 h 1976"/>
                  <a:gd name="T94" fmla="*/ 798 w 2377"/>
                  <a:gd name="T95" fmla="*/ 266 h 1976"/>
                  <a:gd name="T96" fmla="*/ 788 w 2377"/>
                  <a:gd name="T97" fmla="*/ 212 h 1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77" h="1976">
                    <a:moveTo>
                      <a:pt x="788" y="212"/>
                    </a:moveTo>
                    <a:lnTo>
                      <a:pt x="788" y="212"/>
                    </a:lnTo>
                    <a:lnTo>
                      <a:pt x="788" y="196"/>
                    </a:lnTo>
                    <a:lnTo>
                      <a:pt x="791" y="179"/>
                    </a:lnTo>
                    <a:lnTo>
                      <a:pt x="795" y="166"/>
                    </a:lnTo>
                    <a:lnTo>
                      <a:pt x="800" y="152"/>
                    </a:lnTo>
                    <a:lnTo>
                      <a:pt x="806" y="142"/>
                    </a:lnTo>
                    <a:lnTo>
                      <a:pt x="813" y="131"/>
                    </a:lnTo>
                    <a:lnTo>
                      <a:pt x="821" y="121"/>
                    </a:lnTo>
                    <a:lnTo>
                      <a:pt x="828" y="113"/>
                    </a:lnTo>
                    <a:lnTo>
                      <a:pt x="843" y="98"/>
                    </a:lnTo>
                    <a:lnTo>
                      <a:pt x="855" y="89"/>
                    </a:lnTo>
                    <a:lnTo>
                      <a:pt x="868" y="82"/>
                    </a:lnTo>
                    <a:lnTo>
                      <a:pt x="868" y="82"/>
                    </a:lnTo>
                    <a:lnTo>
                      <a:pt x="877" y="76"/>
                    </a:lnTo>
                    <a:lnTo>
                      <a:pt x="886" y="70"/>
                    </a:lnTo>
                    <a:lnTo>
                      <a:pt x="894" y="64"/>
                    </a:lnTo>
                    <a:lnTo>
                      <a:pt x="900" y="57"/>
                    </a:lnTo>
                    <a:lnTo>
                      <a:pt x="904" y="51"/>
                    </a:lnTo>
                    <a:lnTo>
                      <a:pt x="907" y="43"/>
                    </a:lnTo>
                    <a:lnTo>
                      <a:pt x="909" y="37"/>
                    </a:lnTo>
                    <a:lnTo>
                      <a:pt x="909" y="31"/>
                    </a:lnTo>
                    <a:lnTo>
                      <a:pt x="907" y="25"/>
                    </a:lnTo>
                    <a:lnTo>
                      <a:pt x="904" y="19"/>
                    </a:lnTo>
                    <a:lnTo>
                      <a:pt x="900" y="13"/>
                    </a:lnTo>
                    <a:lnTo>
                      <a:pt x="894" y="9"/>
                    </a:lnTo>
                    <a:lnTo>
                      <a:pt x="886" y="6"/>
                    </a:lnTo>
                    <a:lnTo>
                      <a:pt x="877" y="3"/>
                    </a:lnTo>
                    <a:lnTo>
                      <a:pt x="867" y="1"/>
                    </a:lnTo>
                    <a:lnTo>
                      <a:pt x="856" y="0"/>
                    </a:lnTo>
                    <a:lnTo>
                      <a:pt x="0" y="0"/>
                    </a:lnTo>
                    <a:lnTo>
                      <a:pt x="0" y="1976"/>
                    </a:lnTo>
                    <a:lnTo>
                      <a:pt x="1979" y="1976"/>
                    </a:lnTo>
                    <a:lnTo>
                      <a:pt x="1979" y="1522"/>
                    </a:lnTo>
                    <a:lnTo>
                      <a:pt x="1980" y="1522"/>
                    </a:lnTo>
                    <a:lnTo>
                      <a:pt x="1980" y="1121"/>
                    </a:lnTo>
                    <a:lnTo>
                      <a:pt x="1980" y="1121"/>
                    </a:lnTo>
                    <a:lnTo>
                      <a:pt x="1982" y="1109"/>
                    </a:lnTo>
                    <a:lnTo>
                      <a:pt x="1983" y="1099"/>
                    </a:lnTo>
                    <a:lnTo>
                      <a:pt x="1986" y="1090"/>
                    </a:lnTo>
                    <a:lnTo>
                      <a:pt x="1989" y="1082"/>
                    </a:lnTo>
                    <a:lnTo>
                      <a:pt x="1994" y="1076"/>
                    </a:lnTo>
                    <a:lnTo>
                      <a:pt x="2000" y="1072"/>
                    </a:lnTo>
                    <a:lnTo>
                      <a:pt x="2004" y="1069"/>
                    </a:lnTo>
                    <a:lnTo>
                      <a:pt x="2010" y="1067"/>
                    </a:lnTo>
                    <a:lnTo>
                      <a:pt x="2018" y="1067"/>
                    </a:lnTo>
                    <a:lnTo>
                      <a:pt x="2024" y="1069"/>
                    </a:lnTo>
                    <a:lnTo>
                      <a:pt x="2031" y="1072"/>
                    </a:lnTo>
                    <a:lnTo>
                      <a:pt x="2037" y="1076"/>
                    </a:lnTo>
                    <a:lnTo>
                      <a:pt x="2045" y="1082"/>
                    </a:lnTo>
                    <a:lnTo>
                      <a:pt x="2051" y="1090"/>
                    </a:lnTo>
                    <a:lnTo>
                      <a:pt x="2057" y="1099"/>
                    </a:lnTo>
                    <a:lnTo>
                      <a:pt x="2063" y="1109"/>
                    </a:lnTo>
                    <a:lnTo>
                      <a:pt x="2063" y="1109"/>
                    </a:lnTo>
                    <a:lnTo>
                      <a:pt x="2070" y="1121"/>
                    </a:lnTo>
                    <a:lnTo>
                      <a:pt x="2079" y="1134"/>
                    </a:lnTo>
                    <a:lnTo>
                      <a:pt x="2093" y="1149"/>
                    </a:lnTo>
                    <a:lnTo>
                      <a:pt x="2102" y="1157"/>
                    </a:lnTo>
                    <a:lnTo>
                      <a:pt x="2111" y="1163"/>
                    </a:lnTo>
                    <a:lnTo>
                      <a:pt x="2121" y="1170"/>
                    </a:lnTo>
                    <a:lnTo>
                      <a:pt x="2133" y="1176"/>
                    </a:lnTo>
                    <a:lnTo>
                      <a:pt x="2146" y="1181"/>
                    </a:lnTo>
                    <a:lnTo>
                      <a:pt x="2160" y="1185"/>
                    </a:lnTo>
                    <a:lnTo>
                      <a:pt x="2175" y="1188"/>
                    </a:lnTo>
                    <a:lnTo>
                      <a:pt x="2191" y="1188"/>
                    </a:lnTo>
                    <a:lnTo>
                      <a:pt x="2191" y="1188"/>
                    </a:lnTo>
                    <a:lnTo>
                      <a:pt x="2211" y="1188"/>
                    </a:lnTo>
                    <a:lnTo>
                      <a:pt x="2229" y="1184"/>
                    </a:lnTo>
                    <a:lnTo>
                      <a:pt x="2247" y="1179"/>
                    </a:lnTo>
                    <a:lnTo>
                      <a:pt x="2263" y="1170"/>
                    </a:lnTo>
                    <a:lnTo>
                      <a:pt x="2279" y="1161"/>
                    </a:lnTo>
                    <a:lnTo>
                      <a:pt x="2294" y="1149"/>
                    </a:lnTo>
                    <a:lnTo>
                      <a:pt x="2309" y="1136"/>
                    </a:lnTo>
                    <a:lnTo>
                      <a:pt x="2321" y="1121"/>
                    </a:lnTo>
                    <a:lnTo>
                      <a:pt x="2333" y="1106"/>
                    </a:lnTo>
                    <a:lnTo>
                      <a:pt x="2345" y="1088"/>
                    </a:lnTo>
                    <a:lnTo>
                      <a:pt x="2354" y="1069"/>
                    </a:lnTo>
                    <a:lnTo>
                      <a:pt x="2362" y="1049"/>
                    </a:lnTo>
                    <a:lnTo>
                      <a:pt x="2368" y="1028"/>
                    </a:lnTo>
                    <a:lnTo>
                      <a:pt x="2372" y="1006"/>
                    </a:lnTo>
                    <a:lnTo>
                      <a:pt x="2375" y="983"/>
                    </a:lnTo>
                    <a:lnTo>
                      <a:pt x="2377" y="960"/>
                    </a:lnTo>
                    <a:lnTo>
                      <a:pt x="2377" y="960"/>
                    </a:lnTo>
                    <a:lnTo>
                      <a:pt x="2375" y="936"/>
                    </a:lnTo>
                    <a:lnTo>
                      <a:pt x="2372" y="913"/>
                    </a:lnTo>
                    <a:lnTo>
                      <a:pt x="2368" y="891"/>
                    </a:lnTo>
                    <a:lnTo>
                      <a:pt x="2362" y="870"/>
                    </a:lnTo>
                    <a:lnTo>
                      <a:pt x="2354" y="850"/>
                    </a:lnTo>
                    <a:lnTo>
                      <a:pt x="2345" y="831"/>
                    </a:lnTo>
                    <a:lnTo>
                      <a:pt x="2333" y="813"/>
                    </a:lnTo>
                    <a:lnTo>
                      <a:pt x="2321" y="797"/>
                    </a:lnTo>
                    <a:lnTo>
                      <a:pt x="2309" y="783"/>
                    </a:lnTo>
                    <a:lnTo>
                      <a:pt x="2294" y="770"/>
                    </a:lnTo>
                    <a:lnTo>
                      <a:pt x="2279" y="758"/>
                    </a:lnTo>
                    <a:lnTo>
                      <a:pt x="2263" y="749"/>
                    </a:lnTo>
                    <a:lnTo>
                      <a:pt x="2247" y="740"/>
                    </a:lnTo>
                    <a:lnTo>
                      <a:pt x="2229" y="735"/>
                    </a:lnTo>
                    <a:lnTo>
                      <a:pt x="2211" y="731"/>
                    </a:lnTo>
                    <a:lnTo>
                      <a:pt x="2191" y="729"/>
                    </a:lnTo>
                    <a:lnTo>
                      <a:pt x="2191" y="729"/>
                    </a:lnTo>
                    <a:lnTo>
                      <a:pt x="2175" y="731"/>
                    </a:lnTo>
                    <a:lnTo>
                      <a:pt x="2160" y="734"/>
                    </a:lnTo>
                    <a:lnTo>
                      <a:pt x="2146" y="737"/>
                    </a:lnTo>
                    <a:lnTo>
                      <a:pt x="2133" y="743"/>
                    </a:lnTo>
                    <a:lnTo>
                      <a:pt x="2121" y="749"/>
                    </a:lnTo>
                    <a:lnTo>
                      <a:pt x="2111" y="755"/>
                    </a:lnTo>
                    <a:lnTo>
                      <a:pt x="2102" y="762"/>
                    </a:lnTo>
                    <a:lnTo>
                      <a:pt x="2093" y="770"/>
                    </a:lnTo>
                    <a:lnTo>
                      <a:pt x="2079" y="785"/>
                    </a:lnTo>
                    <a:lnTo>
                      <a:pt x="2070" y="798"/>
                    </a:lnTo>
                    <a:lnTo>
                      <a:pt x="2063" y="810"/>
                    </a:lnTo>
                    <a:lnTo>
                      <a:pt x="2063" y="810"/>
                    </a:lnTo>
                    <a:lnTo>
                      <a:pt x="2057" y="820"/>
                    </a:lnTo>
                    <a:lnTo>
                      <a:pt x="2051" y="829"/>
                    </a:lnTo>
                    <a:lnTo>
                      <a:pt x="2045" y="837"/>
                    </a:lnTo>
                    <a:lnTo>
                      <a:pt x="2037" y="843"/>
                    </a:lnTo>
                    <a:lnTo>
                      <a:pt x="2031" y="847"/>
                    </a:lnTo>
                    <a:lnTo>
                      <a:pt x="2024" y="850"/>
                    </a:lnTo>
                    <a:lnTo>
                      <a:pt x="2018" y="852"/>
                    </a:lnTo>
                    <a:lnTo>
                      <a:pt x="2010" y="852"/>
                    </a:lnTo>
                    <a:lnTo>
                      <a:pt x="2004" y="850"/>
                    </a:lnTo>
                    <a:lnTo>
                      <a:pt x="2000" y="847"/>
                    </a:lnTo>
                    <a:lnTo>
                      <a:pt x="1994" y="843"/>
                    </a:lnTo>
                    <a:lnTo>
                      <a:pt x="1989" y="837"/>
                    </a:lnTo>
                    <a:lnTo>
                      <a:pt x="1986" y="829"/>
                    </a:lnTo>
                    <a:lnTo>
                      <a:pt x="1983" y="820"/>
                    </a:lnTo>
                    <a:lnTo>
                      <a:pt x="1982" y="810"/>
                    </a:lnTo>
                    <a:lnTo>
                      <a:pt x="1980" y="798"/>
                    </a:lnTo>
                    <a:lnTo>
                      <a:pt x="1980" y="547"/>
                    </a:lnTo>
                    <a:lnTo>
                      <a:pt x="1979" y="547"/>
                    </a:lnTo>
                    <a:lnTo>
                      <a:pt x="1979" y="0"/>
                    </a:lnTo>
                    <a:lnTo>
                      <a:pt x="1178" y="0"/>
                    </a:lnTo>
                    <a:lnTo>
                      <a:pt x="1178" y="0"/>
                    </a:lnTo>
                    <a:lnTo>
                      <a:pt x="1166" y="1"/>
                    </a:lnTo>
                    <a:lnTo>
                      <a:pt x="1155" y="3"/>
                    </a:lnTo>
                    <a:lnTo>
                      <a:pt x="1146" y="6"/>
                    </a:lnTo>
                    <a:lnTo>
                      <a:pt x="1140" y="9"/>
                    </a:lnTo>
                    <a:lnTo>
                      <a:pt x="1134" y="13"/>
                    </a:lnTo>
                    <a:lnTo>
                      <a:pt x="1130" y="19"/>
                    </a:lnTo>
                    <a:lnTo>
                      <a:pt x="1127" y="25"/>
                    </a:lnTo>
                    <a:lnTo>
                      <a:pt x="1125" y="31"/>
                    </a:lnTo>
                    <a:lnTo>
                      <a:pt x="1125" y="37"/>
                    </a:lnTo>
                    <a:lnTo>
                      <a:pt x="1125" y="43"/>
                    </a:lnTo>
                    <a:lnTo>
                      <a:pt x="1128" y="51"/>
                    </a:lnTo>
                    <a:lnTo>
                      <a:pt x="1133" y="57"/>
                    </a:lnTo>
                    <a:lnTo>
                      <a:pt x="1139" y="64"/>
                    </a:lnTo>
                    <a:lnTo>
                      <a:pt x="1146" y="70"/>
                    </a:lnTo>
                    <a:lnTo>
                      <a:pt x="1155" y="76"/>
                    </a:lnTo>
                    <a:lnTo>
                      <a:pt x="1166" y="82"/>
                    </a:lnTo>
                    <a:lnTo>
                      <a:pt x="1166" y="82"/>
                    </a:lnTo>
                    <a:lnTo>
                      <a:pt x="1178" y="89"/>
                    </a:lnTo>
                    <a:lnTo>
                      <a:pt x="1191" y="98"/>
                    </a:lnTo>
                    <a:lnTo>
                      <a:pt x="1206" y="113"/>
                    </a:lnTo>
                    <a:lnTo>
                      <a:pt x="1214" y="121"/>
                    </a:lnTo>
                    <a:lnTo>
                      <a:pt x="1221" y="131"/>
                    </a:lnTo>
                    <a:lnTo>
                      <a:pt x="1227" y="142"/>
                    </a:lnTo>
                    <a:lnTo>
                      <a:pt x="1233" y="152"/>
                    </a:lnTo>
                    <a:lnTo>
                      <a:pt x="1239" y="166"/>
                    </a:lnTo>
                    <a:lnTo>
                      <a:pt x="1242" y="179"/>
                    </a:lnTo>
                    <a:lnTo>
                      <a:pt x="1245" y="196"/>
                    </a:lnTo>
                    <a:lnTo>
                      <a:pt x="1247" y="212"/>
                    </a:lnTo>
                    <a:lnTo>
                      <a:pt x="1247" y="212"/>
                    </a:lnTo>
                    <a:lnTo>
                      <a:pt x="1245" y="230"/>
                    </a:lnTo>
                    <a:lnTo>
                      <a:pt x="1242" y="248"/>
                    </a:lnTo>
                    <a:lnTo>
                      <a:pt x="1236" y="266"/>
                    </a:lnTo>
                    <a:lnTo>
                      <a:pt x="1229" y="282"/>
                    </a:lnTo>
                    <a:lnTo>
                      <a:pt x="1218" y="299"/>
                    </a:lnTo>
                    <a:lnTo>
                      <a:pt x="1206" y="314"/>
                    </a:lnTo>
                    <a:lnTo>
                      <a:pt x="1194" y="329"/>
                    </a:lnTo>
                    <a:lnTo>
                      <a:pt x="1179" y="342"/>
                    </a:lnTo>
                    <a:lnTo>
                      <a:pt x="1163" y="354"/>
                    </a:lnTo>
                    <a:lnTo>
                      <a:pt x="1145" y="365"/>
                    </a:lnTo>
                    <a:lnTo>
                      <a:pt x="1125" y="374"/>
                    </a:lnTo>
                    <a:lnTo>
                      <a:pt x="1106" y="381"/>
                    </a:lnTo>
                    <a:lnTo>
                      <a:pt x="1085" y="387"/>
                    </a:lnTo>
                    <a:lnTo>
                      <a:pt x="1063" y="391"/>
                    </a:lnTo>
                    <a:lnTo>
                      <a:pt x="1040" y="394"/>
                    </a:lnTo>
                    <a:lnTo>
                      <a:pt x="1016" y="396"/>
                    </a:lnTo>
                    <a:lnTo>
                      <a:pt x="1016" y="396"/>
                    </a:lnTo>
                    <a:lnTo>
                      <a:pt x="994" y="394"/>
                    </a:lnTo>
                    <a:lnTo>
                      <a:pt x="970" y="391"/>
                    </a:lnTo>
                    <a:lnTo>
                      <a:pt x="949" y="387"/>
                    </a:lnTo>
                    <a:lnTo>
                      <a:pt x="928" y="381"/>
                    </a:lnTo>
                    <a:lnTo>
                      <a:pt x="907" y="374"/>
                    </a:lnTo>
                    <a:lnTo>
                      <a:pt x="888" y="365"/>
                    </a:lnTo>
                    <a:lnTo>
                      <a:pt x="871" y="354"/>
                    </a:lnTo>
                    <a:lnTo>
                      <a:pt x="855" y="342"/>
                    </a:lnTo>
                    <a:lnTo>
                      <a:pt x="840" y="329"/>
                    </a:lnTo>
                    <a:lnTo>
                      <a:pt x="827" y="314"/>
                    </a:lnTo>
                    <a:lnTo>
                      <a:pt x="815" y="299"/>
                    </a:lnTo>
                    <a:lnTo>
                      <a:pt x="806" y="282"/>
                    </a:lnTo>
                    <a:lnTo>
                      <a:pt x="798" y="266"/>
                    </a:lnTo>
                    <a:lnTo>
                      <a:pt x="792" y="248"/>
                    </a:lnTo>
                    <a:lnTo>
                      <a:pt x="789" y="230"/>
                    </a:lnTo>
                    <a:lnTo>
                      <a:pt x="788" y="212"/>
                    </a:lnTo>
                    <a:lnTo>
                      <a:pt x="788" y="212"/>
                    </a:lnTo>
                    <a:close/>
                  </a:path>
                </a:pathLst>
              </a:custGeom>
              <a:solidFill>
                <a:schemeClr val="accent3">
                  <a:lumMod val="20000"/>
                  <a:lumOff val="80000"/>
                </a:schemeClr>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15" name="Freeform 7">
                <a:extLst>
                  <a:ext uri="{FF2B5EF4-FFF2-40B4-BE49-F238E27FC236}">
                    <a16:creationId xmlns:a16="http://schemas.microsoft.com/office/drawing/2014/main" id="{D0D285D1-30AF-315A-2DB1-88C34A4D3E55}"/>
                  </a:ext>
                </a:extLst>
              </p:cNvPr>
              <p:cNvSpPr/>
              <p:nvPr/>
            </p:nvSpPr>
            <p:spPr bwMode="auto">
              <a:xfrm>
                <a:off x="2922588" y="4624392"/>
                <a:ext cx="1884362" cy="1884363"/>
              </a:xfrm>
              <a:custGeom>
                <a:avLst/>
                <a:gdLst>
                  <a:gd name="T0" fmla="*/ 2145 w 2376"/>
                  <a:gd name="T1" fmla="*/ 1136 h 2374"/>
                  <a:gd name="T2" fmla="*/ 2092 w 2376"/>
                  <a:gd name="T3" fmla="*/ 1169 h 2374"/>
                  <a:gd name="T4" fmla="*/ 2056 w 2376"/>
                  <a:gd name="T5" fmla="*/ 1218 h 2374"/>
                  <a:gd name="T6" fmla="*/ 2023 w 2376"/>
                  <a:gd name="T7" fmla="*/ 1248 h 2374"/>
                  <a:gd name="T8" fmla="*/ 1993 w 2376"/>
                  <a:gd name="T9" fmla="*/ 1241 h 2374"/>
                  <a:gd name="T10" fmla="*/ 1979 w 2376"/>
                  <a:gd name="T11" fmla="*/ 1198 h 2374"/>
                  <a:gd name="T12" fmla="*/ 1102 w 2376"/>
                  <a:gd name="T13" fmla="*/ 393 h 2374"/>
                  <a:gd name="T14" fmla="*/ 1072 w 2376"/>
                  <a:gd name="T15" fmla="*/ 371 h 2374"/>
                  <a:gd name="T16" fmla="*/ 1080 w 2376"/>
                  <a:gd name="T17" fmla="*/ 338 h 2374"/>
                  <a:gd name="T18" fmla="*/ 1113 w 2376"/>
                  <a:gd name="T19" fmla="*/ 314 h 2374"/>
                  <a:gd name="T20" fmla="*/ 1168 w 2376"/>
                  <a:gd name="T21" fmla="*/ 265 h 2374"/>
                  <a:gd name="T22" fmla="*/ 1192 w 2376"/>
                  <a:gd name="T23" fmla="*/ 200 h 2374"/>
                  <a:gd name="T24" fmla="*/ 1183 w 2376"/>
                  <a:gd name="T25" fmla="*/ 130 h 2374"/>
                  <a:gd name="T26" fmla="*/ 1126 w 2376"/>
                  <a:gd name="T27" fmla="*/ 54 h 2374"/>
                  <a:gd name="T28" fmla="*/ 1032 w 2376"/>
                  <a:gd name="T29" fmla="*/ 9 h 2374"/>
                  <a:gd name="T30" fmla="*/ 939 w 2376"/>
                  <a:gd name="T31" fmla="*/ 2 h 2374"/>
                  <a:gd name="T32" fmla="*/ 835 w 2376"/>
                  <a:gd name="T33" fmla="*/ 32 h 2374"/>
                  <a:gd name="T34" fmla="*/ 761 w 2376"/>
                  <a:gd name="T35" fmla="*/ 97 h 2374"/>
                  <a:gd name="T36" fmla="*/ 734 w 2376"/>
                  <a:gd name="T37" fmla="*/ 184 h 2374"/>
                  <a:gd name="T38" fmla="*/ 746 w 2376"/>
                  <a:gd name="T39" fmla="*/ 242 h 2374"/>
                  <a:gd name="T40" fmla="*/ 788 w 2376"/>
                  <a:gd name="T41" fmla="*/ 296 h 2374"/>
                  <a:gd name="T42" fmla="*/ 833 w 2376"/>
                  <a:gd name="T43" fmla="*/ 326 h 2374"/>
                  <a:gd name="T44" fmla="*/ 855 w 2376"/>
                  <a:gd name="T45" fmla="*/ 359 h 2374"/>
                  <a:gd name="T46" fmla="*/ 840 w 2376"/>
                  <a:gd name="T47" fmla="*/ 386 h 2374"/>
                  <a:gd name="T48" fmla="*/ 0 w 2376"/>
                  <a:gd name="T49" fmla="*/ 395 h 2374"/>
                  <a:gd name="T50" fmla="*/ 24 w 2376"/>
                  <a:gd name="T51" fmla="*/ 1250 h 2374"/>
                  <a:gd name="T52" fmla="*/ 72 w 2376"/>
                  <a:gd name="T53" fmla="*/ 1208 h 2374"/>
                  <a:gd name="T54" fmla="*/ 111 w 2376"/>
                  <a:gd name="T55" fmla="*/ 1160 h 2374"/>
                  <a:gd name="T56" fmla="*/ 169 w 2376"/>
                  <a:gd name="T57" fmla="*/ 1132 h 2374"/>
                  <a:gd name="T58" fmla="*/ 238 w 2376"/>
                  <a:gd name="T59" fmla="*/ 1133 h 2374"/>
                  <a:gd name="T60" fmla="*/ 319 w 2376"/>
                  <a:gd name="T61" fmla="*/ 1181 h 2374"/>
                  <a:gd name="T62" fmla="*/ 371 w 2376"/>
                  <a:gd name="T63" fmla="*/ 1268 h 2374"/>
                  <a:gd name="T64" fmla="*/ 386 w 2376"/>
                  <a:gd name="T65" fmla="*/ 1358 h 2374"/>
                  <a:gd name="T66" fmla="*/ 364 w 2376"/>
                  <a:gd name="T67" fmla="*/ 1467 h 2374"/>
                  <a:gd name="T68" fmla="*/ 304 w 2376"/>
                  <a:gd name="T69" fmla="*/ 1547 h 2374"/>
                  <a:gd name="T70" fmla="*/ 220 w 2376"/>
                  <a:gd name="T71" fmla="*/ 1586 h 2374"/>
                  <a:gd name="T72" fmla="*/ 156 w 2376"/>
                  <a:gd name="T73" fmla="*/ 1579 h 2374"/>
                  <a:gd name="T74" fmla="*/ 102 w 2376"/>
                  <a:gd name="T75" fmla="*/ 1547 h 2374"/>
                  <a:gd name="T76" fmla="*/ 63 w 2376"/>
                  <a:gd name="T77" fmla="*/ 1492 h 2374"/>
                  <a:gd name="T78" fmla="*/ 15 w 2376"/>
                  <a:gd name="T79" fmla="*/ 1467 h 2374"/>
                  <a:gd name="T80" fmla="*/ 1979 w 2376"/>
                  <a:gd name="T81" fmla="*/ 1519 h 2374"/>
                  <a:gd name="T82" fmla="*/ 1988 w 2376"/>
                  <a:gd name="T83" fmla="*/ 1482 h 2374"/>
                  <a:gd name="T84" fmla="*/ 2017 w 2376"/>
                  <a:gd name="T85" fmla="*/ 1467 h 2374"/>
                  <a:gd name="T86" fmla="*/ 2050 w 2376"/>
                  <a:gd name="T87" fmla="*/ 1488 h 2374"/>
                  <a:gd name="T88" fmla="*/ 2078 w 2376"/>
                  <a:gd name="T89" fmla="*/ 1532 h 2374"/>
                  <a:gd name="T90" fmla="*/ 2132 w 2376"/>
                  <a:gd name="T91" fmla="*/ 1574 h 2374"/>
                  <a:gd name="T92" fmla="*/ 2190 w 2376"/>
                  <a:gd name="T93" fmla="*/ 1588 h 2374"/>
                  <a:gd name="T94" fmla="*/ 2278 w 2376"/>
                  <a:gd name="T95" fmla="*/ 1559 h 2374"/>
                  <a:gd name="T96" fmla="*/ 2344 w 2376"/>
                  <a:gd name="T97" fmla="*/ 1486 h 2374"/>
                  <a:gd name="T98" fmla="*/ 2374 w 2376"/>
                  <a:gd name="T99" fmla="*/ 1381 h 2374"/>
                  <a:gd name="T100" fmla="*/ 2367 w 2376"/>
                  <a:gd name="T101" fmla="*/ 1290 h 2374"/>
                  <a:gd name="T102" fmla="*/ 2322 w 2376"/>
                  <a:gd name="T103" fmla="*/ 1196 h 2374"/>
                  <a:gd name="T104" fmla="*/ 2246 w 2376"/>
                  <a:gd name="T105" fmla="*/ 1139 h 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76" h="2374">
                    <a:moveTo>
                      <a:pt x="2190" y="1129"/>
                    </a:moveTo>
                    <a:lnTo>
                      <a:pt x="2190" y="1129"/>
                    </a:lnTo>
                    <a:lnTo>
                      <a:pt x="2174" y="1129"/>
                    </a:lnTo>
                    <a:lnTo>
                      <a:pt x="2159" y="1132"/>
                    </a:lnTo>
                    <a:lnTo>
                      <a:pt x="2145" y="1136"/>
                    </a:lnTo>
                    <a:lnTo>
                      <a:pt x="2132" y="1141"/>
                    </a:lnTo>
                    <a:lnTo>
                      <a:pt x="2121" y="1147"/>
                    </a:lnTo>
                    <a:lnTo>
                      <a:pt x="2110" y="1154"/>
                    </a:lnTo>
                    <a:lnTo>
                      <a:pt x="2101" y="1162"/>
                    </a:lnTo>
                    <a:lnTo>
                      <a:pt x="2092" y="1169"/>
                    </a:lnTo>
                    <a:lnTo>
                      <a:pt x="2078" y="1184"/>
                    </a:lnTo>
                    <a:lnTo>
                      <a:pt x="2069" y="1196"/>
                    </a:lnTo>
                    <a:lnTo>
                      <a:pt x="2062" y="1210"/>
                    </a:lnTo>
                    <a:lnTo>
                      <a:pt x="2062" y="1210"/>
                    </a:lnTo>
                    <a:lnTo>
                      <a:pt x="2056" y="1218"/>
                    </a:lnTo>
                    <a:lnTo>
                      <a:pt x="2050" y="1227"/>
                    </a:lnTo>
                    <a:lnTo>
                      <a:pt x="2044" y="1235"/>
                    </a:lnTo>
                    <a:lnTo>
                      <a:pt x="2036" y="1241"/>
                    </a:lnTo>
                    <a:lnTo>
                      <a:pt x="2030" y="1245"/>
                    </a:lnTo>
                    <a:lnTo>
                      <a:pt x="2023" y="1248"/>
                    </a:lnTo>
                    <a:lnTo>
                      <a:pt x="2017" y="1250"/>
                    </a:lnTo>
                    <a:lnTo>
                      <a:pt x="2009" y="1250"/>
                    </a:lnTo>
                    <a:lnTo>
                      <a:pt x="2003" y="1248"/>
                    </a:lnTo>
                    <a:lnTo>
                      <a:pt x="1999" y="1245"/>
                    </a:lnTo>
                    <a:lnTo>
                      <a:pt x="1993" y="1241"/>
                    </a:lnTo>
                    <a:lnTo>
                      <a:pt x="1988" y="1235"/>
                    </a:lnTo>
                    <a:lnTo>
                      <a:pt x="1985" y="1227"/>
                    </a:lnTo>
                    <a:lnTo>
                      <a:pt x="1982" y="1218"/>
                    </a:lnTo>
                    <a:lnTo>
                      <a:pt x="1981" y="1208"/>
                    </a:lnTo>
                    <a:lnTo>
                      <a:pt x="1979" y="1198"/>
                    </a:lnTo>
                    <a:lnTo>
                      <a:pt x="1979" y="395"/>
                    </a:lnTo>
                    <a:lnTo>
                      <a:pt x="1125" y="395"/>
                    </a:lnTo>
                    <a:lnTo>
                      <a:pt x="1125" y="395"/>
                    </a:lnTo>
                    <a:lnTo>
                      <a:pt x="1113" y="395"/>
                    </a:lnTo>
                    <a:lnTo>
                      <a:pt x="1102" y="393"/>
                    </a:lnTo>
                    <a:lnTo>
                      <a:pt x="1093" y="390"/>
                    </a:lnTo>
                    <a:lnTo>
                      <a:pt x="1086" y="386"/>
                    </a:lnTo>
                    <a:lnTo>
                      <a:pt x="1080" y="381"/>
                    </a:lnTo>
                    <a:lnTo>
                      <a:pt x="1075" y="377"/>
                    </a:lnTo>
                    <a:lnTo>
                      <a:pt x="1072" y="371"/>
                    </a:lnTo>
                    <a:lnTo>
                      <a:pt x="1071" y="365"/>
                    </a:lnTo>
                    <a:lnTo>
                      <a:pt x="1071" y="359"/>
                    </a:lnTo>
                    <a:lnTo>
                      <a:pt x="1072" y="351"/>
                    </a:lnTo>
                    <a:lnTo>
                      <a:pt x="1075" y="345"/>
                    </a:lnTo>
                    <a:lnTo>
                      <a:pt x="1080" y="338"/>
                    </a:lnTo>
                    <a:lnTo>
                      <a:pt x="1086" y="332"/>
                    </a:lnTo>
                    <a:lnTo>
                      <a:pt x="1093" y="326"/>
                    </a:lnTo>
                    <a:lnTo>
                      <a:pt x="1102" y="319"/>
                    </a:lnTo>
                    <a:lnTo>
                      <a:pt x="1113" y="314"/>
                    </a:lnTo>
                    <a:lnTo>
                      <a:pt x="1113" y="314"/>
                    </a:lnTo>
                    <a:lnTo>
                      <a:pt x="1125" y="307"/>
                    </a:lnTo>
                    <a:lnTo>
                      <a:pt x="1138" y="296"/>
                    </a:lnTo>
                    <a:lnTo>
                      <a:pt x="1153" y="283"/>
                    </a:lnTo>
                    <a:lnTo>
                      <a:pt x="1160" y="275"/>
                    </a:lnTo>
                    <a:lnTo>
                      <a:pt x="1168" y="265"/>
                    </a:lnTo>
                    <a:lnTo>
                      <a:pt x="1174" y="254"/>
                    </a:lnTo>
                    <a:lnTo>
                      <a:pt x="1180" y="242"/>
                    </a:lnTo>
                    <a:lnTo>
                      <a:pt x="1186" y="230"/>
                    </a:lnTo>
                    <a:lnTo>
                      <a:pt x="1189" y="215"/>
                    </a:lnTo>
                    <a:lnTo>
                      <a:pt x="1192" y="200"/>
                    </a:lnTo>
                    <a:lnTo>
                      <a:pt x="1193" y="184"/>
                    </a:lnTo>
                    <a:lnTo>
                      <a:pt x="1193" y="184"/>
                    </a:lnTo>
                    <a:lnTo>
                      <a:pt x="1192" y="166"/>
                    </a:lnTo>
                    <a:lnTo>
                      <a:pt x="1187" y="147"/>
                    </a:lnTo>
                    <a:lnTo>
                      <a:pt x="1183" y="130"/>
                    </a:lnTo>
                    <a:lnTo>
                      <a:pt x="1174" y="112"/>
                    </a:lnTo>
                    <a:lnTo>
                      <a:pt x="1165" y="97"/>
                    </a:lnTo>
                    <a:lnTo>
                      <a:pt x="1153" y="81"/>
                    </a:lnTo>
                    <a:lnTo>
                      <a:pt x="1141" y="67"/>
                    </a:lnTo>
                    <a:lnTo>
                      <a:pt x="1126" y="54"/>
                    </a:lnTo>
                    <a:lnTo>
                      <a:pt x="1110" y="42"/>
                    </a:lnTo>
                    <a:lnTo>
                      <a:pt x="1092" y="32"/>
                    </a:lnTo>
                    <a:lnTo>
                      <a:pt x="1072" y="23"/>
                    </a:lnTo>
                    <a:lnTo>
                      <a:pt x="1053" y="15"/>
                    </a:lnTo>
                    <a:lnTo>
                      <a:pt x="1032" y="9"/>
                    </a:lnTo>
                    <a:lnTo>
                      <a:pt x="1009" y="3"/>
                    </a:lnTo>
                    <a:lnTo>
                      <a:pt x="987" y="2"/>
                    </a:lnTo>
                    <a:lnTo>
                      <a:pt x="963" y="0"/>
                    </a:lnTo>
                    <a:lnTo>
                      <a:pt x="963" y="0"/>
                    </a:lnTo>
                    <a:lnTo>
                      <a:pt x="939" y="2"/>
                    </a:lnTo>
                    <a:lnTo>
                      <a:pt x="917" y="3"/>
                    </a:lnTo>
                    <a:lnTo>
                      <a:pt x="894" y="9"/>
                    </a:lnTo>
                    <a:lnTo>
                      <a:pt x="873" y="15"/>
                    </a:lnTo>
                    <a:lnTo>
                      <a:pt x="854" y="23"/>
                    </a:lnTo>
                    <a:lnTo>
                      <a:pt x="835" y="32"/>
                    </a:lnTo>
                    <a:lnTo>
                      <a:pt x="817" y="42"/>
                    </a:lnTo>
                    <a:lnTo>
                      <a:pt x="802" y="54"/>
                    </a:lnTo>
                    <a:lnTo>
                      <a:pt x="787" y="67"/>
                    </a:lnTo>
                    <a:lnTo>
                      <a:pt x="773" y="81"/>
                    </a:lnTo>
                    <a:lnTo>
                      <a:pt x="761" y="97"/>
                    </a:lnTo>
                    <a:lnTo>
                      <a:pt x="752" y="112"/>
                    </a:lnTo>
                    <a:lnTo>
                      <a:pt x="745" y="130"/>
                    </a:lnTo>
                    <a:lnTo>
                      <a:pt x="739" y="147"/>
                    </a:lnTo>
                    <a:lnTo>
                      <a:pt x="734" y="166"/>
                    </a:lnTo>
                    <a:lnTo>
                      <a:pt x="734" y="184"/>
                    </a:lnTo>
                    <a:lnTo>
                      <a:pt x="734" y="184"/>
                    </a:lnTo>
                    <a:lnTo>
                      <a:pt x="734" y="200"/>
                    </a:lnTo>
                    <a:lnTo>
                      <a:pt x="737" y="215"/>
                    </a:lnTo>
                    <a:lnTo>
                      <a:pt x="742" y="230"/>
                    </a:lnTo>
                    <a:lnTo>
                      <a:pt x="746" y="242"/>
                    </a:lnTo>
                    <a:lnTo>
                      <a:pt x="752" y="254"/>
                    </a:lnTo>
                    <a:lnTo>
                      <a:pt x="760" y="265"/>
                    </a:lnTo>
                    <a:lnTo>
                      <a:pt x="766" y="275"/>
                    </a:lnTo>
                    <a:lnTo>
                      <a:pt x="775" y="283"/>
                    </a:lnTo>
                    <a:lnTo>
                      <a:pt x="788" y="296"/>
                    </a:lnTo>
                    <a:lnTo>
                      <a:pt x="802" y="307"/>
                    </a:lnTo>
                    <a:lnTo>
                      <a:pt x="814" y="314"/>
                    </a:lnTo>
                    <a:lnTo>
                      <a:pt x="814" y="314"/>
                    </a:lnTo>
                    <a:lnTo>
                      <a:pt x="824" y="319"/>
                    </a:lnTo>
                    <a:lnTo>
                      <a:pt x="833" y="326"/>
                    </a:lnTo>
                    <a:lnTo>
                      <a:pt x="840" y="332"/>
                    </a:lnTo>
                    <a:lnTo>
                      <a:pt x="846" y="338"/>
                    </a:lnTo>
                    <a:lnTo>
                      <a:pt x="851" y="345"/>
                    </a:lnTo>
                    <a:lnTo>
                      <a:pt x="854" y="351"/>
                    </a:lnTo>
                    <a:lnTo>
                      <a:pt x="855" y="359"/>
                    </a:lnTo>
                    <a:lnTo>
                      <a:pt x="855" y="365"/>
                    </a:lnTo>
                    <a:lnTo>
                      <a:pt x="854" y="371"/>
                    </a:lnTo>
                    <a:lnTo>
                      <a:pt x="851" y="377"/>
                    </a:lnTo>
                    <a:lnTo>
                      <a:pt x="846" y="381"/>
                    </a:lnTo>
                    <a:lnTo>
                      <a:pt x="840" y="386"/>
                    </a:lnTo>
                    <a:lnTo>
                      <a:pt x="833" y="390"/>
                    </a:lnTo>
                    <a:lnTo>
                      <a:pt x="824" y="393"/>
                    </a:lnTo>
                    <a:lnTo>
                      <a:pt x="814" y="395"/>
                    </a:lnTo>
                    <a:lnTo>
                      <a:pt x="802" y="395"/>
                    </a:lnTo>
                    <a:lnTo>
                      <a:pt x="0" y="395"/>
                    </a:lnTo>
                    <a:lnTo>
                      <a:pt x="0" y="1236"/>
                    </a:lnTo>
                    <a:lnTo>
                      <a:pt x="0" y="1236"/>
                    </a:lnTo>
                    <a:lnTo>
                      <a:pt x="8" y="1244"/>
                    </a:lnTo>
                    <a:lnTo>
                      <a:pt x="15" y="1248"/>
                    </a:lnTo>
                    <a:lnTo>
                      <a:pt x="24" y="1250"/>
                    </a:lnTo>
                    <a:lnTo>
                      <a:pt x="35" y="1247"/>
                    </a:lnTo>
                    <a:lnTo>
                      <a:pt x="45" y="1242"/>
                    </a:lnTo>
                    <a:lnTo>
                      <a:pt x="54" y="1235"/>
                    </a:lnTo>
                    <a:lnTo>
                      <a:pt x="63" y="1223"/>
                    </a:lnTo>
                    <a:lnTo>
                      <a:pt x="72" y="1208"/>
                    </a:lnTo>
                    <a:lnTo>
                      <a:pt x="72" y="1208"/>
                    </a:lnTo>
                    <a:lnTo>
                      <a:pt x="80" y="1196"/>
                    </a:lnTo>
                    <a:lnTo>
                      <a:pt x="89" y="1183"/>
                    </a:lnTo>
                    <a:lnTo>
                      <a:pt x="102" y="1168"/>
                    </a:lnTo>
                    <a:lnTo>
                      <a:pt x="111" y="1160"/>
                    </a:lnTo>
                    <a:lnTo>
                      <a:pt x="120" y="1153"/>
                    </a:lnTo>
                    <a:lnTo>
                      <a:pt x="130" y="1147"/>
                    </a:lnTo>
                    <a:lnTo>
                      <a:pt x="142" y="1141"/>
                    </a:lnTo>
                    <a:lnTo>
                      <a:pt x="156" y="1135"/>
                    </a:lnTo>
                    <a:lnTo>
                      <a:pt x="169" y="1132"/>
                    </a:lnTo>
                    <a:lnTo>
                      <a:pt x="184" y="1129"/>
                    </a:lnTo>
                    <a:lnTo>
                      <a:pt x="201" y="1127"/>
                    </a:lnTo>
                    <a:lnTo>
                      <a:pt x="201" y="1127"/>
                    </a:lnTo>
                    <a:lnTo>
                      <a:pt x="220" y="1129"/>
                    </a:lnTo>
                    <a:lnTo>
                      <a:pt x="238" y="1133"/>
                    </a:lnTo>
                    <a:lnTo>
                      <a:pt x="256" y="1138"/>
                    </a:lnTo>
                    <a:lnTo>
                      <a:pt x="272" y="1147"/>
                    </a:lnTo>
                    <a:lnTo>
                      <a:pt x="289" y="1156"/>
                    </a:lnTo>
                    <a:lnTo>
                      <a:pt x="304" y="1168"/>
                    </a:lnTo>
                    <a:lnTo>
                      <a:pt x="319" y="1181"/>
                    </a:lnTo>
                    <a:lnTo>
                      <a:pt x="331" y="1195"/>
                    </a:lnTo>
                    <a:lnTo>
                      <a:pt x="343" y="1211"/>
                    </a:lnTo>
                    <a:lnTo>
                      <a:pt x="353" y="1229"/>
                    </a:lnTo>
                    <a:lnTo>
                      <a:pt x="364" y="1248"/>
                    </a:lnTo>
                    <a:lnTo>
                      <a:pt x="371" y="1268"/>
                    </a:lnTo>
                    <a:lnTo>
                      <a:pt x="377" y="1289"/>
                    </a:lnTo>
                    <a:lnTo>
                      <a:pt x="382" y="1311"/>
                    </a:lnTo>
                    <a:lnTo>
                      <a:pt x="385" y="1334"/>
                    </a:lnTo>
                    <a:lnTo>
                      <a:pt x="386" y="1358"/>
                    </a:lnTo>
                    <a:lnTo>
                      <a:pt x="386" y="1358"/>
                    </a:lnTo>
                    <a:lnTo>
                      <a:pt x="385" y="1381"/>
                    </a:lnTo>
                    <a:lnTo>
                      <a:pt x="382" y="1404"/>
                    </a:lnTo>
                    <a:lnTo>
                      <a:pt x="377" y="1426"/>
                    </a:lnTo>
                    <a:lnTo>
                      <a:pt x="371" y="1447"/>
                    </a:lnTo>
                    <a:lnTo>
                      <a:pt x="364" y="1467"/>
                    </a:lnTo>
                    <a:lnTo>
                      <a:pt x="353" y="1486"/>
                    </a:lnTo>
                    <a:lnTo>
                      <a:pt x="343" y="1504"/>
                    </a:lnTo>
                    <a:lnTo>
                      <a:pt x="331" y="1519"/>
                    </a:lnTo>
                    <a:lnTo>
                      <a:pt x="319" y="1534"/>
                    </a:lnTo>
                    <a:lnTo>
                      <a:pt x="304" y="1547"/>
                    </a:lnTo>
                    <a:lnTo>
                      <a:pt x="289" y="1559"/>
                    </a:lnTo>
                    <a:lnTo>
                      <a:pt x="272" y="1568"/>
                    </a:lnTo>
                    <a:lnTo>
                      <a:pt x="256" y="1577"/>
                    </a:lnTo>
                    <a:lnTo>
                      <a:pt x="238" y="1582"/>
                    </a:lnTo>
                    <a:lnTo>
                      <a:pt x="220" y="1586"/>
                    </a:lnTo>
                    <a:lnTo>
                      <a:pt x="201" y="1586"/>
                    </a:lnTo>
                    <a:lnTo>
                      <a:pt x="201" y="1586"/>
                    </a:lnTo>
                    <a:lnTo>
                      <a:pt x="184" y="1586"/>
                    </a:lnTo>
                    <a:lnTo>
                      <a:pt x="169" y="1583"/>
                    </a:lnTo>
                    <a:lnTo>
                      <a:pt x="156" y="1579"/>
                    </a:lnTo>
                    <a:lnTo>
                      <a:pt x="142" y="1574"/>
                    </a:lnTo>
                    <a:lnTo>
                      <a:pt x="130" y="1568"/>
                    </a:lnTo>
                    <a:lnTo>
                      <a:pt x="120" y="1561"/>
                    </a:lnTo>
                    <a:lnTo>
                      <a:pt x="111" y="1555"/>
                    </a:lnTo>
                    <a:lnTo>
                      <a:pt x="102" y="1547"/>
                    </a:lnTo>
                    <a:lnTo>
                      <a:pt x="89" y="1532"/>
                    </a:lnTo>
                    <a:lnTo>
                      <a:pt x="80" y="1519"/>
                    </a:lnTo>
                    <a:lnTo>
                      <a:pt x="72" y="1507"/>
                    </a:lnTo>
                    <a:lnTo>
                      <a:pt x="72" y="1507"/>
                    </a:lnTo>
                    <a:lnTo>
                      <a:pt x="63" y="1492"/>
                    </a:lnTo>
                    <a:lnTo>
                      <a:pt x="54" y="1480"/>
                    </a:lnTo>
                    <a:lnTo>
                      <a:pt x="45" y="1473"/>
                    </a:lnTo>
                    <a:lnTo>
                      <a:pt x="35" y="1467"/>
                    </a:lnTo>
                    <a:lnTo>
                      <a:pt x="24" y="1465"/>
                    </a:lnTo>
                    <a:lnTo>
                      <a:pt x="15" y="1467"/>
                    </a:lnTo>
                    <a:lnTo>
                      <a:pt x="8" y="1471"/>
                    </a:lnTo>
                    <a:lnTo>
                      <a:pt x="0" y="1479"/>
                    </a:lnTo>
                    <a:lnTo>
                      <a:pt x="0" y="2374"/>
                    </a:lnTo>
                    <a:lnTo>
                      <a:pt x="1979" y="2374"/>
                    </a:lnTo>
                    <a:lnTo>
                      <a:pt x="1979" y="1519"/>
                    </a:lnTo>
                    <a:lnTo>
                      <a:pt x="1979" y="1519"/>
                    </a:lnTo>
                    <a:lnTo>
                      <a:pt x="1981" y="1507"/>
                    </a:lnTo>
                    <a:lnTo>
                      <a:pt x="1982" y="1497"/>
                    </a:lnTo>
                    <a:lnTo>
                      <a:pt x="1985" y="1488"/>
                    </a:lnTo>
                    <a:lnTo>
                      <a:pt x="1988" y="1482"/>
                    </a:lnTo>
                    <a:lnTo>
                      <a:pt x="1993" y="1476"/>
                    </a:lnTo>
                    <a:lnTo>
                      <a:pt x="1999" y="1471"/>
                    </a:lnTo>
                    <a:lnTo>
                      <a:pt x="2003" y="1468"/>
                    </a:lnTo>
                    <a:lnTo>
                      <a:pt x="2009" y="1467"/>
                    </a:lnTo>
                    <a:lnTo>
                      <a:pt x="2017" y="1467"/>
                    </a:lnTo>
                    <a:lnTo>
                      <a:pt x="2023" y="1467"/>
                    </a:lnTo>
                    <a:lnTo>
                      <a:pt x="2030" y="1470"/>
                    </a:lnTo>
                    <a:lnTo>
                      <a:pt x="2036" y="1474"/>
                    </a:lnTo>
                    <a:lnTo>
                      <a:pt x="2044" y="1480"/>
                    </a:lnTo>
                    <a:lnTo>
                      <a:pt x="2050" y="1488"/>
                    </a:lnTo>
                    <a:lnTo>
                      <a:pt x="2056" y="1497"/>
                    </a:lnTo>
                    <a:lnTo>
                      <a:pt x="2062" y="1507"/>
                    </a:lnTo>
                    <a:lnTo>
                      <a:pt x="2062" y="1507"/>
                    </a:lnTo>
                    <a:lnTo>
                      <a:pt x="2069" y="1519"/>
                    </a:lnTo>
                    <a:lnTo>
                      <a:pt x="2078" y="1532"/>
                    </a:lnTo>
                    <a:lnTo>
                      <a:pt x="2092" y="1547"/>
                    </a:lnTo>
                    <a:lnTo>
                      <a:pt x="2101" y="1555"/>
                    </a:lnTo>
                    <a:lnTo>
                      <a:pt x="2110" y="1562"/>
                    </a:lnTo>
                    <a:lnTo>
                      <a:pt x="2121" y="1568"/>
                    </a:lnTo>
                    <a:lnTo>
                      <a:pt x="2132" y="1574"/>
                    </a:lnTo>
                    <a:lnTo>
                      <a:pt x="2145" y="1580"/>
                    </a:lnTo>
                    <a:lnTo>
                      <a:pt x="2159" y="1583"/>
                    </a:lnTo>
                    <a:lnTo>
                      <a:pt x="2174" y="1586"/>
                    </a:lnTo>
                    <a:lnTo>
                      <a:pt x="2190" y="1588"/>
                    </a:lnTo>
                    <a:lnTo>
                      <a:pt x="2190" y="1588"/>
                    </a:lnTo>
                    <a:lnTo>
                      <a:pt x="2210" y="1586"/>
                    </a:lnTo>
                    <a:lnTo>
                      <a:pt x="2228" y="1583"/>
                    </a:lnTo>
                    <a:lnTo>
                      <a:pt x="2246" y="1577"/>
                    </a:lnTo>
                    <a:lnTo>
                      <a:pt x="2262" y="1570"/>
                    </a:lnTo>
                    <a:lnTo>
                      <a:pt x="2278" y="1559"/>
                    </a:lnTo>
                    <a:lnTo>
                      <a:pt x="2293" y="1547"/>
                    </a:lnTo>
                    <a:lnTo>
                      <a:pt x="2308" y="1535"/>
                    </a:lnTo>
                    <a:lnTo>
                      <a:pt x="2322" y="1520"/>
                    </a:lnTo>
                    <a:lnTo>
                      <a:pt x="2332" y="1504"/>
                    </a:lnTo>
                    <a:lnTo>
                      <a:pt x="2344" y="1486"/>
                    </a:lnTo>
                    <a:lnTo>
                      <a:pt x="2353" y="1467"/>
                    </a:lnTo>
                    <a:lnTo>
                      <a:pt x="2361" y="1447"/>
                    </a:lnTo>
                    <a:lnTo>
                      <a:pt x="2367" y="1426"/>
                    </a:lnTo>
                    <a:lnTo>
                      <a:pt x="2371" y="1404"/>
                    </a:lnTo>
                    <a:lnTo>
                      <a:pt x="2374" y="1381"/>
                    </a:lnTo>
                    <a:lnTo>
                      <a:pt x="2376" y="1358"/>
                    </a:lnTo>
                    <a:lnTo>
                      <a:pt x="2376" y="1358"/>
                    </a:lnTo>
                    <a:lnTo>
                      <a:pt x="2374" y="1335"/>
                    </a:lnTo>
                    <a:lnTo>
                      <a:pt x="2371" y="1311"/>
                    </a:lnTo>
                    <a:lnTo>
                      <a:pt x="2367" y="1290"/>
                    </a:lnTo>
                    <a:lnTo>
                      <a:pt x="2361" y="1269"/>
                    </a:lnTo>
                    <a:lnTo>
                      <a:pt x="2353" y="1248"/>
                    </a:lnTo>
                    <a:lnTo>
                      <a:pt x="2344" y="1229"/>
                    </a:lnTo>
                    <a:lnTo>
                      <a:pt x="2332" y="1213"/>
                    </a:lnTo>
                    <a:lnTo>
                      <a:pt x="2322" y="1196"/>
                    </a:lnTo>
                    <a:lnTo>
                      <a:pt x="2308" y="1181"/>
                    </a:lnTo>
                    <a:lnTo>
                      <a:pt x="2293" y="1168"/>
                    </a:lnTo>
                    <a:lnTo>
                      <a:pt x="2278" y="1156"/>
                    </a:lnTo>
                    <a:lnTo>
                      <a:pt x="2262" y="1147"/>
                    </a:lnTo>
                    <a:lnTo>
                      <a:pt x="2246" y="1139"/>
                    </a:lnTo>
                    <a:lnTo>
                      <a:pt x="2228" y="1133"/>
                    </a:lnTo>
                    <a:lnTo>
                      <a:pt x="2210" y="1130"/>
                    </a:lnTo>
                    <a:lnTo>
                      <a:pt x="2190" y="1129"/>
                    </a:lnTo>
                    <a:lnTo>
                      <a:pt x="2190" y="1129"/>
                    </a:lnTo>
                    <a:close/>
                  </a:path>
                </a:pathLst>
              </a:custGeom>
              <a:solidFill>
                <a:srgbClr val="C71F3F"/>
              </a:solidFill>
              <a:ln w="28575">
                <a:noFill/>
                <a:prstDash val="solid"/>
                <a:round/>
              </a:ln>
              <a:effectLst>
                <a:outerShdw blurRad="44450" dist="27940" dir="5400000" algn="ctr">
                  <a:srgbClr val="000000">
                    <a:alpha val="32000"/>
                  </a:srgbClr>
                </a:outerShdw>
              </a:effectLst>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358155F-D72A-CC9E-6E12-75BB10DE12ED}"/>
                  </a:ext>
                </a:extLst>
              </p:cNvPr>
              <p:cNvSpPr txBox="1"/>
              <p:nvPr/>
            </p:nvSpPr>
            <p:spPr>
              <a:xfrm>
                <a:off x="2902986" y="2350570"/>
                <a:ext cx="1368152" cy="620693"/>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dirty="0">
                    <a:solidFill>
                      <a:prstClr val="white"/>
                    </a:solidFill>
                    <a:latin typeface="Century Gothic" panose="020B0502020202020204" pitchFamily="34" charset="0"/>
                    <a:cs typeface="Arial" panose="020B0604020202020204" pitchFamily="34" charset="0"/>
                  </a:rPr>
                  <a:t>Follow International Best Practices</a:t>
                </a:r>
              </a:p>
            </p:txBody>
          </p:sp>
          <p:sp>
            <p:nvSpPr>
              <p:cNvPr id="17" name="TextBox 16">
                <a:extLst>
                  <a:ext uri="{FF2B5EF4-FFF2-40B4-BE49-F238E27FC236}">
                    <a16:creationId xmlns:a16="http://schemas.microsoft.com/office/drawing/2014/main" id="{48510096-AD04-AC40-7963-D1FA7453ABFD}"/>
                  </a:ext>
                </a:extLst>
              </p:cNvPr>
              <p:cNvSpPr txBox="1"/>
              <p:nvPr/>
            </p:nvSpPr>
            <p:spPr>
              <a:xfrm>
                <a:off x="1320167" y="2372187"/>
                <a:ext cx="1368152" cy="620693"/>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black"/>
                    </a:solidFill>
                    <a:latin typeface="Century Gothic" panose="020B0502020202020204" pitchFamily="34" charset="0"/>
                    <a:cs typeface="Arial" panose="020B0604020202020204" pitchFamily="34" charset="0"/>
                  </a:rPr>
                  <a:t>Protection of Brand &amp; Reputation</a:t>
                </a:r>
              </a:p>
            </p:txBody>
          </p:sp>
          <p:sp>
            <p:nvSpPr>
              <p:cNvPr id="18" name="TextBox 17">
                <a:extLst>
                  <a:ext uri="{FF2B5EF4-FFF2-40B4-BE49-F238E27FC236}">
                    <a16:creationId xmlns:a16="http://schemas.microsoft.com/office/drawing/2014/main" id="{CF0E06EF-C249-61A3-A799-06A2C3DAFFCA}"/>
                  </a:ext>
                </a:extLst>
              </p:cNvPr>
              <p:cNvSpPr txBox="1"/>
              <p:nvPr/>
            </p:nvSpPr>
            <p:spPr>
              <a:xfrm>
                <a:off x="4536144" y="2372187"/>
                <a:ext cx="1368152" cy="445626"/>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black"/>
                    </a:solidFill>
                    <a:latin typeface="Century Gothic" panose="020B0502020202020204" pitchFamily="34" charset="0"/>
                    <a:cs typeface="Arial" panose="020B0604020202020204" pitchFamily="34" charset="0"/>
                  </a:rPr>
                  <a:t>Competitive Advantage</a:t>
                </a:r>
              </a:p>
            </p:txBody>
          </p:sp>
          <p:sp>
            <p:nvSpPr>
              <p:cNvPr id="19" name="TextBox 18">
                <a:extLst>
                  <a:ext uri="{FF2B5EF4-FFF2-40B4-BE49-F238E27FC236}">
                    <a16:creationId xmlns:a16="http://schemas.microsoft.com/office/drawing/2014/main" id="{C1CADCDF-D4E8-521F-7279-E7351BF05A55}"/>
                  </a:ext>
                </a:extLst>
              </p:cNvPr>
              <p:cNvSpPr txBox="1"/>
              <p:nvPr/>
            </p:nvSpPr>
            <p:spPr>
              <a:xfrm>
                <a:off x="6192884" y="2372187"/>
                <a:ext cx="1368152" cy="270558"/>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white"/>
                    </a:solidFill>
                    <a:latin typeface="Century Gothic" panose="020B0502020202020204" pitchFamily="34" charset="0"/>
                    <a:cs typeface="Arial" panose="020B0604020202020204" pitchFamily="34" charset="0"/>
                  </a:rPr>
                  <a:t>Cost Reduction</a:t>
                </a:r>
              </a:p>
            </p:txBody>
          </p:sp>
          <p:sp>
            <p:nvSpPr>
              <p:cNvPr id="20" name="TextBox 19">
                <a:extLst>
                  <a:ext uri="{FF2B5EF4-FFF2-40B4-BE49-F238E27FC236}">
                    <a16:creationId xmlns:a16="http://schemas.microsoft.com/office/drawing/2014/main" id="{959FE15A-5F75-F2EB-5D19-A870513E373E}"/>
                  </a:ext>
                </a:extLst>
              </p:cNvPr>
              <p:cNvSpPr txBox="1"/>
              <p:nvPr/>
            </p:nvSpPr>
            <p:spPr>
              <a:xfrm>
                <a:off x="1424608" y="3897644"/>
                <a:ext cx="1254075" cy="620693"/>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white"/>
                    </a:solidFill>
                    <a:latin typeface="Century Gothic" panose="020B0502020202020204" pitchFamily="34" charset="0"/>
                    <a:cs typeface="Arial" panose="020B0604020202020204" pitchFamily="34" charset="0"/>
                  </a:rPr>
                  <a:t>Legal &amp; Regulatory Compliance</a:t>
                </a:r>
              </a:p>
            </p:txBody>
          </p:sp>
          <p:sp>
            <p:nvSpPr>
              <p:cNvPr id="21" name="TextBox 20">
                <a:extLst>
                  <a:ext uri="{FF2B5EF4-FFF2-40B4-BE49-F238E27FC236}">
                    <a16:creationId xmlns:a16="http://schemas.microsoft.com/office/drawing/2014/main" id="{FDE4BF21-8835-CE1B-85CC-B839266D4A06}"/>
                  </a:ext>
                </a:extLst>
              </p:cNvPr>
              <p:cNvSpPr txBox="1"/>
              <p:nvPr/>
            </p:nvSpPr>
            <p:spPr>
              <a:xfrm>
                <a:off x="6249144" y="3897644"/>
                <a:ext cx="1368152" cy="445626"/>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black"/>
                    </a:solidFill>
                    <a:latin typeface="Century Gothic" panose="020B0502020202020204" pitchFamily="34" charset="0"/>
                    <a:cs typeface="Arial" panose="020B0604020202020204" pitchFamily="34" charset="0"/>
                  </a:rPr>
                  <a:t>Continual Improvement</a:t>
                </a:r>
              </a:p>
            </p:txBody>
          </p:sp>
          <p:sp>
            <p:nvSpPr>
              <p:cNvPr id="22" name="TextBox 21">
                <a:extLst>
                  <a:ext uri="{FF2B5EF4-FFF2-40B4-BE49-F238E27FC236}">
                    <a16:creationId xmlns:a16="http://schemas.microsoft.com/office/drawing/2014/main" id="{B6B7C4D6-29FC-07D3-D352-1CABB1A2433D}"/>
                  </a:ext>
                </a:extLst>
              </p:cNvPr>
              <p:cNvSpPr txBox="1"/>
              <p:nvPr/>
            </p:nvSpPr>
            <p:spPr>
              <a:xfrm>
                <a:off x="1466677" y="5417827"/>
                <a:ext cx="1254075" cy="620693"/>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black"/>
                    </a:solidFill>
                    <a:latin typeface="Century Gothic" panose="020B0502020202020204" pitchFamily="34" charset="0"/>
                    <a:cs typeface="Arial" panose="020B0604020202020204" pitchFamily="34" charset="0"/>
                  </a:rPr>
                  <a:t>Maintenance of Vital Activities of Organization</a:t>
                </a:r>
              </a:p>
            </p:txBody>
          </p:sp>
          <p:sp>
            <p:nvSpPr>
              <p:cNvPr id="23" name="TextBox 22">
                <a:extLst>
                  <a:ext uri="{FF2B5EF4-FFF2-40B4-BE49-F238E27FC236}">
                    <a16:creationId xmlns:a16="http://schemas.microsoft.com/office/drawing/2014/main" id="{B64200DE-A8BD-4845-5971-8D2475993CB3}"/>
                  </a:ext>
                </a:extLst>
              </p:cNvPr>
              <p:cNvSpPr txBox="1"/>
              <p:nvPr/>
            </p:nvSpPr>
            <p:spPr>
              <a:xfrm>
                <a:off x="3194869" y="5411776"/>
                <a:ext cx="1254075" cy="620693"/>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white"/>
                    </a:solidFill>
                    <a:latin typeface="Century Gothic" panose="020B0502020202020204" pitchFamily="34" charset="0"/>
                    <a:cs typeface="Arial" panose="020B0604020202020204" pitchFamily="34" charset="0"/>
                  </a:rPr>
                  <a:t>Effective Response to Crisis</a:t>
                </a:r>
              </a:p>
            </p:txBody>
          </p:sp>
          <p:sp>
            <p:nvSpPr>
              <p:cNvPr id="24" name="TextBox 23">
                <a:extLst>
                  <a:ext uri="{FF2B5EF4-FFF2-40B4-BE49-F238E27FC236}">
                    <a16:creationId xmlns:a16="http://schemas.microsoft.com/office/drawing/2014/main" id="{B13560C2-4D0C-CC02-5BC0-6A850DEF1930}"/>
                  </a:ext>
                </a:extLst>
              </p:cNvPr>
              <p:cNvSpPr txBox="1"/>
              <p:nvPr/>
            </p:nvSpPr>
            <p:spPr>
              <a:xfrm>
                <a:off x="4736975" y="5501525"/>
                <a:ext cx="1254075" cy="445626"/>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black"/>
                    </a:solidFill>
                    <a:latin typeface="Century Gothic" panose="020B0502020202020204" pitchFamily="34" charset="0"/>
                    <a:cs typeface="Arial" panose="020B0604020202020204" pitchFamily="34" charset="0"/>
                  </a:rPr>
                  <a:t>Building Resiliency</a:t>
                </a:r>
              </a:p>
            </p:txBody>
          </p:sp>
          <p:sp>
            <p:nvSpPr>
              <p:cNvPr id="25" name="TextBox 24">
                <a:extLst>
                  <a:ext uri="{FF2B5EF4-FFF2-40B4-BE49-F238E27FC236}">
                    <a16:creationId xmlns:a16="http://schemas.microsoft.com/office/drawing/2014/main" id="{7F80917A-C23C-F3BA-0118-C08CC35DE476}"/>
                  </a:ext>
                </a:extLst>
              </p:cNvPr>
              <p:cNvSpPr txBox="1"/>
              <p:nvPr/>
            </p:nvSpPr>
            <p:spPr>
              <a:xfrm>
                <a:off x="6324029" y="5417827"/>
                <a:ext cx="1254075" cy="445626"/>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r>
                  <a:rPr lang="en-US" sz="1100" b="1" dirty="0">
                    <a:solidFill>
                      <a:prstClr val="white"/>
                    </a:solidFill>
                    <a:latin typeface="Century Gothic" panose="020B0502020202020204" pitchFamily="34" charset="0"/>
                    <a:cs typeface="Arial" panose="020B0604020202020204" pitchFamily="34" charset="0"/>
                  </a:rPr>
                  <a:t>Respect of Stakeholders</a:t>
                </a:r>
              </a:p>
            </p:txBody>
          </p:sp>
        </p:grpSp>
        <p:sp>
          <p:nvSpPr>
            <p:cNvPr id="4" name="Freeform 8">
              <a:extLst>
                <a:ext uri="{FF2B5EF4-FFF2-40B4-BE49-F238E27FC236}">
                  <a16:creationId xmlns:a16="http://schemas.microsoft.com/office/drawing/2014/main" id="{7255ADEC-A76E-E1E4-1AD0-4CAAE8776CD5}"/>
                </a:ext>
              </a:extLst>
            </p:cNvPr>
            <p:cNvSpPr/>
            <p:nvPr/>
          </p:nvSpPr>
          <p:spPr bwMode="auto">
            <a:xfrm>
              <a:off x="2152705" y="1385665"/>
              <a:ext cx="2242744" cy="2098386"/>
            </a:xfrm>
            <a:custGeom>
              <a:avLst/>
              <a:gdLst>
                <a:gd name="T0" fmla="*/ 2222 w 2377"/>
                <a:gd name="T1" fmla="*/ 795 h 2371"/>
                <a:gd name="T2" fmla="*/ 2275 w 2377"/>
                <a:gd name="T3" fmla="*/ 827 h 2371"/>
                <a:gd name="T4" fmla="*/ 2314 w 2377"/>
                <a:gd name="T5" fmla="*/ 882 h 2371"/>
                <a:gd name="T6" fmla="*/ 2362 w 2377"/>
                <a:gd name="T7" fmla="*/ 907 h 2371"/>
                <a:gd name="T8" fmla="*/ 395 w 2377"/>
                <a:gd name="T9" fmla="*/ 855 h 2371"/>
                <a:gd name="T10" fmla="*/ 386 w 2377"/>
                <a:gd name="T11" fmla="*/ 892 h 2371"/>
                <a:gd name="T12" fmla="*/ 358 w 2377"/>
                <a:gd name="T13" fmla="*/ 907 h 2371"/>
                <a:gd name="T14" fmla="*/ 325 w 2377"/>
                <a:gd name="T15" fmla="*/ 886 h 2371"/>
                <a:gd name="T16" fmla="*/ 296 w 2377"/>
                <a:gd name="T17" fmla="*/ 842 h 2371"/>
                <a:gd name="T18" fmla="*/ 242 w 2377"/>
                <a:gd name="T19" fmla="*/ 800 h 2371"/>
                <a:gd name="T20" fmla="*/ 184 w 2377"/>
                <a:gd name="T21" fmla="*/ 786 h 2371"/>
                <a:gd name="T22" fmla="*/ 96 w 2377"/>
                <a:gd name="T23" fmla="*/ 815 h 2371"/>
                <a:gd name="T24" fmla="*/ 32 w 2377"/>
                <a:gd name="T25" fmla="*/ 888 h 2371"/>
                <a:gd name="T26" fmla="*/ 0 w 2377"/>
                <a:gd name="T27" fmla="*/ 993 h 2371"/>
                <a:gd name="T28" fmla="*/ 8 w 2377"/>
                <a:gd name="T29" fmla="*/ 1084 h 2371"/>
                <a:gd name="T30" fmla="*/ 54 w 2377"/>
                <a:gd name="T31" fmla="*/ 1178 h 2371"/>
                <a:gd name="T32" fmla="*/ 129 w 2377"/>
                <a:gd name="T33" fmla="*/ 1235 h 2371"/>
                <a:gd name="T34" fmla="*/ 201 w 2377"/>
                <a:gd name="T35" fmla="*/ 1245 h 2371"/>
                <a:gd name="T36" fmla="*/ 265 w 2377"/>
                <a:gd name="T37" fmla="*/ 1220 h 2371"/>
                <a:gd name="T38" fmla="*/ 313 w 2377"/>
                <a:gd name="T39" fmla="*/ 1164 h 2371"/>
                <a:gd name="T40" fmla="*/ 338 w 2377"/>
                <a:gd name="T41" fmla="*/ 1133 h 2371"/>
                <a:gd name="T42" fmla="*/ 371 w 2377"/>
                <a:gd name="T43" fmla="*/ 1126 h 2371"/>
                <a:gd name="T44" fmla="*/ 392 w 2377"/>
                <a:gd name="T45" fmla="*/ 1155 h 2371"/>
                <a:gd name="T46" fmla="*/ 1256 w 2377"/>
                <a:gd name="T47" fmla="*/ 1976 h 2371"/>
                <a:gd name="T48" fmla="*/ 1298 w 2377"/>
                <a:gd name="T49" fmla="*/ 1990 h 2371"/>
                <a:gd name="T50" fmla="*/ 1305 w 2377"/>
                <a:gd name="T51" fmla="*/ 2020 h 2371"/>
                <a:gd name="T52" fmla="*/ 1275 w 2377"/>
                <a:gd name="T53" fmla="*/ 2052 h 2371"/>
                <a:gd name="T54" fmla="*/ 1225 w 2377"/>
                <a:gd name="T55" fmla="*/ 2088 h 2371"/>
                <a:gd name="T56" fmla="*/ 1193 w 2377"/>
                <a:gd name="T57" fmla="*/ 2141 h 2371"/>
                <a:gd name="T58" fmla="*/ 1186 w 2377"/>
                <a:gd name="T59" fmla="*/ 2206 h 2371"/>
                <a:gd name="T60" fmla="*/ 1225 w 2377"/>
                <a:gd name="T61" fmla="*/ 2290 h 2371"/>
                <a:gd name="T62" fmla="*/ 1305 w 2377"/>
                <a:gd name="T63" fmla="*/ 2348 h 2371"/>
                <a:gd name="T64" fmla="*/ 1414 w 2377"/>
                <a:gd name="T65" fmla="*/ 2371 h 2371"/>
                <a:gd name="T66" fmla="*/ 1504 w 2377"/>
                <a:gd name="T67" fmla="*/ 2357 h 2371"/>
                <a:gd name="T68" fmla="*/ 1591 w 2377"/>
                <a:gd name="T69" fmla="*/ 2304 h 2371"/>
                <a:gd name="T70" fmla="*/ 1639 w 2377"/>
                <a:gd name="T71" fmla="*/ 2224 h 2371"/>
                <a:gd name="T72" fmla="*/ 1640 w 2377"/>
                <a:gd name="T73" fmla="*/ 2156 h 2371"/>
                <a:gd name="T74" fmla="*/ 1612 w 2377"/>
                <a:gd name="T75" fmla="*/ 2097 h 2371"/>
                <a:gd name="T76" fmla="*/ 1564 w 2377"/>
                <a:gd name="T77" fmla="*/ 2057 h 2371"/>
                <a:gd name="T78" fmla="*/ 1526 w 2377"/>
                <a:gd name="T79" fmla="*/ 2026 h 2371"/>
                <a:gd name="T80" fmla="*/ 1526 w 2377"/>
                <a:gd name="T81" fmla="*/ 1994 h 2371"/>
                <a:gd name="T82" fmla="*/ 1564 w 2377"/>
                <a:gd name="T83" fmla="*/ 1976 h 2371"/>
                <a:gd name="T84" fmla="*/ 2370 w 2377"/>
                <a:gd name="T85" fmla="*/ 1130 h 2371"/>
                <a:gd name="T86" fmla="*/ 2323 w 2377"/>
                <a:gd name="T87" fmla="*/ 1139 h 2371"/>
                <a:gd name="T88" fmla="*/ 2289 w 2377"/>
                <a:gd name="T89" fmla="*/ 1191 h 2371"/>
                <a:gd name="T90" fmla="*/ 2235 w 2377"/>
                <a:gd name="T91" fmla="*/ 1233 h 2371"/>
                <a:gd name="T92" fmla="*/ 2177 w 2377"/>
                <a:gd name="T93" fmla="*/ 1245 h 2371"/>
                <a:gd name="T94" fmla="*/ 2089 w 2377"/>
                <a:gd name="T95" fmla="*/ 1218 h 2371"/>
                <a:gd name="T96" fmla="*/ 2024 w 2377"/>
                <a:gd name="T97" fmla="*/ 1145 h 2371"/>
                <a:gd name="T98" fmla="*/ 1993 w 2377"/>
                <a:gd name="T99" fmla="*/ 1040 h 2371"/>
                <a:gd name="T100" fmla="*/ 2000 w 2377"/>
                <a:gd name="T101" fmla="*/ 948 h 2371"/>
                <a:gd name="T102" fmla="*/ 2047 w 2377"/>
                <a:gd name="T103" fmla="*/ 855 h 2371"/>
                <a:gd name="T104" fmla="*/ 2121 w 2377"/>
                <a:gd name="T105" fmla="*/ 797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77" h="2371">
                  <a:moveTo>
                    <a:pt x="2177" y="788"/>
                  </a:moveTo>
                  <a:lnTo>
                    <a:pt x="2177" y="788"/>
                  </a:lnTo>
                  <a:lnTo>
                    <a:pt x="2193" y="788"/>
                  </a:lnTo>
                  <a:lnTo>
                    <a:pt x="2208" y="791"/>
                  </a:lnTo>
                  <a:lnTo>
                    <a:pt x="2222" y="795"/>
                  </a:lnTo>
                  <a:lnTo>
                    <a:pt x="2235" y="800"/>
                  </a:lnTo>
                  <a:lnTo>
                    <a:pt x="2247" y="806"/>
                  </a:lnTo>
                  <a:lnTo>
                    <a:pt x="2257" y="813"/>
                  </a:lnTo>
                  <a:lnTo>
                    <a:pt x="2266" y="819"/>
                  </a:lnTo>
                  <a:lnTo>
                    <a:pt x="2275" y="827"/>
                  </a:lnTo>
                  <a:lnTo>
                    <a:pt x="2289" y="842"/>
                  </a:lnTo>
                  <a:lnTo>
                    <a:pt x="2298" y="855"/>
                  </a:lnTo>
                  <a:lnTo>
                    <a:pt x="2305" y="867"/>
                  </a:lnTo>
                  <a:lnTo>
                    <a:pt x="2305" y="867"/>
                  </a:lnTo>
                  <a:lnTo>
                    <a:pt x="2314" y="882"/>
                  </a:lnTo>
                  <a:lnTo>
                    <a:pt x="2323" y="894"/>
                  </a:lnTo>
                  <a:lnTo>
                    <a:pt x="2334" y="901"/>
                  </a:lnTo>
                  <a:lnTo>
                    <a:pt x="2343" y="907"/>
                  </a:lnTo>
                  <a:lnTo>
                    <a:pt x="2353" y="909"/>
                  </a:lnTo>
                  <a:lnTo>
                    <a:pt x="2362" y="907"/>
                  </a:lnTo>
                  <a:lnTo>
                    <a:pt x="2370" y="903"/>
                  </a:lnTo>
                  <a:lnTo>
                    <a:pt x="2377" y="895"/>
                  </a:lnTo>
                  <a:lnTo>
                    <a:pt x="2377" y="0"/>
                  </a:lnTo>
                  <a:lnTo>
                    <a:pt x="395" y="0"/>
                  </a:lnTo>
                  <a:lnTo>
                    <a:pt x="395" y="855"/>
                  </a:lnTo>
                  <a:lnTo>
                    <a:pt x="395" y="855"/>
                  </a:lnTo>
                  <a:lnTo>
                    <a:pt x="393" y="867"/>
                  </a:lnTo>
                  <a:lnTo>
                    <a:pt x="392" y="877"/>
                  </a:lnTo>
                  <a:lnTo>
                    <a:pt x="389" y="886"/>
                  </a:lnTo>
                  <a:lnTo>
                    <a:pt x="386" y="892"/>
                  </a:lnTo>
                  <a:lnTo>
                    <a:pt x="382" y="898"/>
                  </a:lnTo>
                  <a:lnTo>
                    <a:pt x="377" y="903"/>
                  </a:lnTo>
                  <a:lnTo>
                    <a:pt x="371" y="906"/>
                  </a:lnTo>
                  <a:lnTo>
                    <a:pt x="365" y="907"/>
                  </a:lnTo>
                  <a:lnTo>
                    <a:pt x="358" y="907"/>
                  </a:lnTo>
                  <a:lnTo>
                    <a:pt x="352" y="907"/>
                  </a:lnTo>
                  <a:lnTo>
                    <a:pt x="344" y="904"/>
                  </a:lnTo>
                  <a:lnTo>
                    <a:pt x="338" y="900"/>
                  </a:lnTo>
                  <a:lnTo>
                    <a:pt x="331" y="894"/>
                  </a:lnTo>
                  <a:lnTo>
                    <a:pt x="325" y="886"/>
                  </a:lnTo>
                  <a:lnTo>
                    <a:pt x="319" y="877"/>
                  </a:lnTo>
                  <a:lnTo>
                    <a:pt x="313" y="867"/>
                  </a:lnTo>
                  <a:lnTo>
                    <a:pt x="313" y="867"/>
                  </a:lnTo>
                  <a:lnTo>
                    <a:pt x="305" y="855"/>
                  </a:lnTo>
                  <a:lnTo>
                    <a:pt x="296" y="842"/>
                  </a:lnTo>
                  <a:lnTo>
                    <a:pt x="283" y="827"/>
                  </a:lnTo>
                  <a:lnTo>
                    <a:pt x="274" y="819"/>
                  </a:lnTo>
                  <a:lnTo>
                    <a:pt x="265" y="812"/>
                  </a:lnTo>
                  <a:lnTo>
                    <a:pt x="254" y="806"/>
                  </a:lnTo>
                  <a:lnTo>
                    <a:pt x="242" y="800"/>
                  </a:lnTo>
                  <a:lnTo>
                    <a:pt x="229" y="794"/>
                  </a:lnTo>
                  <a:lnTo>
                    <a:pt x="216" y="791"/>
                  </a:lnTo>
                  <a:lnTo>
                    <a:pt x="201" y="788"/>
                  </a:lnTo>
                  <a:lnTo>
                    <a:pt x="184" y="786"/>
                  </a:lnTo>
                  <a:lnTo>
                    <a:pt x="184" y="786"/>
                  </a:lnTo>
                  <a:lnTo>
                    <a:pt x="165" y="788"/>
                  </a:lnTo>
                  <a:lnTo>
                    <a:pt x="147" y="791"/>
                  </a:lnTo>
                  <a:lnTo>
                    <a:pt x="129" y="797"/>
                  </a:lnTo>
                  <a:lnTo>
                    <a:pt x="112" y="804"/>
                  </a:lnTo>
                  <a:lnTo>
                    <a:pt x="96" y="815"/>
                  </a:lnTo>
                  <a:lnTo>
                    <a:pt x="81" y="825"/>
                  </a:lnTo>
                  <a:lnTo>
                    <a:pt x="66" y="839"/>
                  </a:lnTo>
                  <a:lnTo>
                    <a:pt x="54" y="854"/>
                  </a:lnTo>
                  <a:lnTo>
                    <a:pt x="42" y="870"/>
                  </a:lnTo>
                  <a:lnTo>
                    <a:pt x="32" y="888"/>
                  </a:lnTo>
                  <a:lnTo>
                    <a:pt x="21" y="907"/>
                  </a:lnTo>
                  <a:lnTo>
                    <a:pt x="14" y="927"/>
                  </a:lnTo>
                  <a:lnTo>
                    <a:pt x="8" y="948"/>
                  </a:lnTo>
                  <a:lnTo>
                    <a:pt x="3" y="970"/>
                  </a:lnTo>
                  <a:lnTo>
                    <a:pt x="0" y="993"/>
                  </a:lnTo>
                  <a:lnTo>
                    <a:pt x="0" y="1016"/>
                  </a:lnTo>
                  <a:lnTo>
                    <a:pt x="0" y="1016"/>
                  </a:lnTo>
                  <a:lnTo>
                    <a:pt x="0" y="1039"/>
                  </a:lnTo>
                  <a:lnTo>
                    <a:pt x="3" y="1063"/>
                  </a:lnTo>
                  <a:lnTo>
                    <a:pt x="8" y="1084"/>
                  </a:lnTo>
                  <a:lnTo>
                    <a:pt x="14" y="1105"/>
                  </a:lnTo>
                  <a:lnTo>
                    <a:pt x="21" y="1126"/>
                  </a:lnTo>
                  <a:lnTo>
                    <a:pt x="32" y="1145"/>
                  </a:lnTo>
                  <a:lnTo>
                    <a:pt x="42" y="1161"/>
                  </a:lnTo>
                  <a:lnTo>
                    <a:pt x="54" y="1178"/>
                  </a:lnTo>
                  <a:lnTo>
                    <a:pt x="66" y="1193"/>
                  </a:lnTo>
                  <a:lnTo>
                    <a:pt x="81" y="1206"/>
                  </a:lnTo>
                  <a:lnTo>
                    <a:pt x="96" y="1218"/>
                  </a:lnTo>
                  <a:lnTo>
                    <a:pt x="112" y="1227"/>
                  </a:lnTo>
                  <a:lnTo>
                    <a:pt x="129" y="1235"/>
                  </a:lnTo>
                  <a:lnTo>
                    <a:pt x="147" y="1241"/>
                  </a:lnTo>
                  <a:lnTo>
                    <a:pt x="165" y="1244"/>
                  </a:lnTo>
                  <a:lnTo>
                    <a:pt x="184" y="1245"/>
                  </a:lnTo>
                  <a:lnTo>
                    <a:pt x="184" y="1245"/>
                  </a:lnTo>
                  <a:lnTo>
                    <a:pt x="201" y="1245"/>
                  </a:lnTo>
                  <a:lnTo>
                    <a:pt x="216" y="1242"/>
                  </a:lnTo>
                  <a:lnTo>
                    <a:pt x="229" y="1238"/>
                  </a:lnTo>
                  <a:lnTo>
                    <a:pt x="242" y="1233"/>
                  </a:lnTo>
                  <a:lnTo>
                    <a:pt x="254" y="1227"/>
                  </a:lnTo>
                  <a:lnTo>
                    <a:pt x="265" y="1220"/>
                  </a:lnTo>
                  <a:lnTo>
                    <a:pt x="274" y="1212"/>
                  </a:lnTo>
                  <a:lnTo>
                    <a:pt x="283" y="1205"/>
                  </a:lnTo>
                  <a:lnTo>
                    <a:pt x="296" y="1190"/>
                  </a:lnTo>
                  <a:lnTo>
                    <a:pt x="305" y="1178"/>
                  </a:lnTo>
                  <a:lnTo>
                    <a:pt x="313" y="1164"/>
                  </a:lnTo>
                  <a:lnTo>
                    <a:pt x="313" y="1164"/>
                  </a:lnTo>
                  <a:lnTo>
                    <a:pt x="319" y="1155"/>
                  </a:lnTo>
                  <a:lnTo>
                    <a:pt x="325" y="1147"/>
                  </a:lnTo>
                  <a:lnTo>
                    <a:pt x="331" y="1139"/>
                  </a:lnTo>
                  <a:lnTo>
                    <a:pt x="338" y="1133"/>
                  </a:lnTo>
                  <a:lnTo>
                    <a:pt x="344" y="1129"/>
                  </a:lnTo>
                  <a:lnTo>
                    <a:pt x="352" y="1126"/>
                  </a:lnTo>
                  <a:lnTo>
                    <a:pt x="358" y="1124"/>
                  </a:lnTo>
                  <a:lnTo>
                    <a:pt x="365" y="1124"/>
                  </a:lnTo>
                  <a:lnTo>
                    <a:pt x="371" y="1126"/>
                  </a:lnTo>
                  <a:lnTo>
                    <a:pt x="377" y="1129"/>
                  </a:lnTo>
                  <a:lnTo>
                    <a:pt x="382" y="1133"/>
                  </a:lnTo>
                  <a:lnTo>
                    <a:pt x="386" y="1139"/>
                  </a:lnTo>
                  <a:lnTo>
                    <a:pt x="389" y="1147"/>
                  </a:lnTo>
                  <a:lnTo>
                    <a:pt x="392" y="1155"/>
                  </a:lnTo>
                  <a:lnTo>
                    <a:pt x="393" y="1166"/>
                  </a:lnTo>
                  <a:lnTo>
                    <a:pt x="395" y="1176"/>
                  </a:lnTo>
                  <a:lnTo>
                    <a:pt x="395" y="1979"/>
                  </a:lnTo>
                  <a:lnTo>
                    <a:pt x="1256" y="1976"/>
                  </a:lnTo>
                  <a:lnTo>
                    <a:pt x="1256" y="1976"/>
                  </a:lnTo>
                  <a:lnTo>
                    <a:pt x="1266" y="1978"/>
                  </a:lnTo>
                  <a:lnTo>
                    <a:pt x="1277" y="1979"/>
                  </a:lnTo>
                  <a:lnTo>
                    <a:pt x="1286" y="1982"/>
                  </a:lnTo>
                  <a:lnTo>
                    <a:pt x="1292" y="1985"/>
                  </a:lnTo>
                  <a:lnTo>
                    <a:pt x="1298" y="1990"/>
                  </a:lnTo>
                  <a:lnTo>
                    <a:pt x="1302" y="1996"/>
                  </a:lnTo>
                  <a:lnTo>
                    <a:pt x="1305" y="2000"/>
                  </a:lnTo>
                  <a:lnTo>
                    <a:pt x="1307" y="2006"/>
                  </a:lnTo>
                  <a:lnTo>
                    <a:pt x="1307" y="2014"/>
                  </a:lnTo>
                  <a:lnTo>
                    <a:pt x="1305" y="2020"/>
                  </a:lnTo>
                  <a:lnTo>
                    <a:pt x="1302" y="2027"/>
                  </a:lnTo>
                  <a:lnTo>
                    <a:pt x="1298" y="2033"/>
                  </a:lnTo>
                  <a:lnTo>
                    <a:pt x="1292" y="2040"/>
                  </a:lnTo>
                  <a:lnTo>
                    <a:pt x="1284" y="2046"/>
                  </a:lnTo>
                  <a:lnTo>
                    <a:pt x="1275" y="2052"/>
                  </a:lnTo>
                  <a:lnTo>
                    <a:pt x="1265" y="2057"/>
                  </a:lnTo>
                  <a:lnTo>
                    <a:pt x="1265" y="2057"/>
                  </a:lnTo>
                  <a:lnTo>
                    <a:pt x="1253" y="2064"/>
                  </a:lnTo>
                  <a:lnTo>
                    <a:pt x="1239" y="2075"/>
                  </a:lnTo>
                  <a:lnTo>
                    <a:pt x="1225" y="2088"/>
                  </a:lnTo>
                  <a:lnTo>
                    <a:pt x="1217" y="2097"/>
                  </a:lnTo>
                  <a:lnTo>
                    <a:pt x="1211" y="2106"/>
                  </a:lnTo>
                  <a:lnTo>
                    <a:pt x="1204" y="2117"/>
                  </a:lnTo>
                  <a:lnTo>
                    <a:pt x="1198" y="2129"/>
                  </a:lnTo>
                  <a:lnTo>
                    <a:pt x="1193" y="2141"/>
                  </a:lnTo>
                  <a:lnTo>
                    <a:pt x="1189" y="2156"/>
                  </a:lnTo>
                  <a:lnTo>
                    <a:pt x="1186" y="2171"/>
                  </a:lnTo>
                  <a:lnTo>
                    <a:pt x="1186" y="2187"/>
                  </a:lnTo>
                  <a:lnTo>
                    <a:pt x="1186" y="2187"/>
                  </a:lnTo>
                  <a:lnTo>
                    <a:pt x="1186" y="2206"/>
                  </a:lnTo>
                  <a:lnTo>
                    <a:pt x="1190" y="2224"/>
                  </a:lnTo>
                  <a:lnTo>
                    <a:pt x="1196" y="2242"/>
                  </a:lnTo>
                  <a:lnTo>
                    <a:pt x="1204" y="2259"/>
                  </a:lnTo>
                  <a:lnTo>
                    <a:pt x="1213" y="2275"/>
                  </a:lnTo>
                  <a:lnTo>
                    <a:pt x="1225" y="2290"/>
                  </a:lnTo>
                  <a:lnTo>
                    <a:pt x="1238" y="2304"/>
                  </a:lnTo>
                  <a:lnTo>
                    <a:pt x="1253" y="2317"/>
                  </a:lnTo>
                  <a:lnTo>
                    <a:pt x="1268" y="2329"/>
                  </a:lnTo>
                  <a:lnTo>
                    <a:pt x="1286" y="2339"/>
                  </a:lnTo>
                  <a:lnTo>
                    <a:pt x="1305" y="2348"/>
                  </a:lnTo>
                  <a:lnTo>
                    <a:pt x="1325" y="2357"/>
                  </a:lnTo>
                  <a:lnTo>
                    <a:pt x="1346" y="2363"/>
                  </a:lnTo>
                  <a:lnTo>
                    <a:pt x="1368" y="2368"/>
                  </a:lnTo>
                  <a:lnTo>
                    <a:pt x="1390" y="2371"/>
                  </a:lnTo>
                  <a:lnTo>
                    <a:pt x="1414" y="2371"/>
                  </a:lnTo>
                  <a:lnTo>
                    <a:pt x="1414" y="2371"/>
                  </a:lnTo>
                  <a:lnTo>
                    <a:pt x="1438" y="2371"/>
                  </a:lnTo>
                  <a:lnTo>
                    <a:pt x="1461" y="2368"/>
                  </a:lnTo>
                  <a:lnTo>
                    <a:pt x="1483" y="2363"/>
                  </a:lnTo>
                  <a:lnTo>
                    <a:pt x="1504" y="2357"/>
                  </a:lnTo>
                  <a:lnTo>
                    <a:pt x="1523" y="2348"/>
                  </a:lnTo>
                  <a:lnTo>
                    <a:pt x="1543" y="2339"/>
                  </a:lnTo>
                  <a:lnTo>
                    <a:pt x="1561" y="2329"/>
                  </a:lnTo>
                  <a:lnTo>
                    <a:pt x="1577" y="2317"/>
                  </a:lnTo>
                  <a:lnTo>
                    <a:pt x="1591" y="2304"/>
                  </a:lnTo>
                  <a:lnTo>
                    <a:pt x="1604" y="2290"/>
                  </a:lnTo>
                  <a:lnTo>
                    <a:pt x="1616" y="2275"/>
                  </a:lnTo>
                  <a:lnTo>
                    <a:pt x="1625" y="2259"/>
                  </a:lnTo>
                  <a:lnTo>
                    <a:pt x="1634" y="2242"/>
                  </a:lnTo>
                  <a:lnTo>
                    <a:pt x="1639" y="2224"/>
                  </a:lnTo>
                  <a:lnTo>
                    <a:pt x="1643" y="2206"/>
                  </a:lnTo>
                  <a:lnTo>
                    <a:pt x="1645" y="2187"/>
                  </a:lnTo>
                  <a:lnTo>
                    <a:pt x="1645" y="2187"/>
                  </a:lnTo>
                  <a:lnTo>
                    <a:pt x="1643" y="2171"/>
                  </a:lnTo>
                  <a:lnTo>
                    <a:pt x="1640" y="2156"/>
                  </a:lnTo>
                  <a:lnTo>
                    <a:pt x="1637" y="2141"/>
                  </a:lnTo>
                  <a:lnTo>
                    <a:pt x="1631" y="2129"/>
                  </a:lnTo>
                  <a:lnTo>
                    <a:pt x="1625" y="2117"/>
                  </a:lnTo>
                  <a:lnTo>
                    <a:pt x="1619" y="2106"/>
                  </a:lnTo>
                  <a:lnTo>
                    <a:pt x="1612" y="2097"/>
                  </a:lnTo>
                  <a:lnTo>
                    <a:pt x="1604" y="2088"/>
                  </a:lnTo>
                  <a:lnTo>
                    <a:pt x="1589" y="2075"/>
                  </a:lnTo>
                  <a:lnTo>
                    <a:pt x="1576" y="2064"/>
                  </a:lnTo>
                  <a:lnTo>
                    <a:pt x="1564" y="2057"/>
                  </a:lnTo>
                  <a:lnTo>
                    <a:pt x="1564" y="2057"/>
                  </a:lnTo>
                  <a:lnTo>
                    <a:pt x="1553" y="2052"/>
                  </a:lnTo>
                  <a:lnTo>
                    <a:pt x="1544" y="2046"/>
                  </a:lnTo>
                  <a:lnTo>
                    <a:pt x="1537" y="2039"/>
                  </a:lnTo>
                  <a:lnTo>
                    <a:pt x="1531" y="2033"/>
                  </a:lnTo>
                  <a:lnTo>
                    <a:pt x="1526" y="2026"/>
                  </a:lnTo>
                  <a:lnTo>
                    <a:pt x="1523" y="2020"/>
                  </a:lnTo>
                  <a:lnTo>
                    <a:pt x="1522" y="2012"/>
                  </a:lnTo>
                  <a:lnTo>
                    <a:pt x="1522" y="2006"/>
                  </a:lnTo>
                  <a:lnTo>
                    <a:pt x="1523" y="2000"/>
                  </a:lnTo>
                  <a:lnTo>
                    <a:pt x="1526" y="1994"/>
                  </a:lnTo>
                  <a:lnTo>
                    <a:pt x="1531" y="1990"/>
                  </a:lnTo>
                  <a:lnTo>
                    <a:pt x="1537" y="1985"/>
                  </a:lnTo>
                  <a:lnTo>
                    <a:pt x="1544" y="1981"/>
                  </a:lnTo>
                  <a:lnTo>
                    <a:pt x="1553" y="1978"/>
                  </a:lnTo>
                  <a:lnTo>
                    <a:pt x="1564" y="1976"/>
                  </a:lnTo>
                  <a:lnTo>
                    <a:pt x="1576" y="1976"/>
                  </a:lnTo>
                  <a:lnTo>
                    <a:pt x="2377" y="1976"/>
                  </a:lnTo>
                  <a:lnTo>
                    <a:pt x="2377" y="1138"/>
                  </a:lnTo>
                  <a:lnTo>
                    <a:pt x="2377" y="1138"/>
                  </a:lnTo>
                  <a:lnTo>
                    <a:pt x="2370" y="1130"/>
                  </a:lnTo>
                  <a:lnTo>
                    <a:pt x="2362" y="1126"/>
                  </a:lnTo>
                  <a:lnTo>
                    <a:pt x="2353" y="1124"/>
                  </a:lnTo>
                  <a:lnTo>
                    <a:pt x="2343" y="1127"/>
                  </a:lnTo>
                  <a:lnTo>
                    <a:pt x="2334" y="1132"/>
                  </a:lnTo>
                  <a:lnTo>
                    <a:pt x="2323" y="1139"/>
                  </a:lnTo>
                  <a:lnTo>
                    <a:pt x="2314" y="1151"/>
                  </a:lnTo>
                  <a:lnTo>
                    <a:pt x="2305" y="1166"/>
                  </a:lnTo>
                  <a:lnTo>
                    <a:pt x="2305" y="1166"/>
                  </a:lnTo>
                  <a:lnTo>
                    <a:pt x="2298" y="1178"/>
                  </a:lnTo>
                  <a:lnTo>
                    <a:pt x="2289" y="1191"/>
                  </a:lnTo>
                  <a:lnTo>
                    <a:pt x="2275" y="1206"/>
                  </a:lnTo>
                  <a:lnTo>
                    <a:pt x="2266" y="1214"/>
                  </a:lnTo>
                  <a:lnTo>
                    <a:pt x="2257" y="1220"/>
                  </a:lnTo>
                  <a:lnTo>
                    <a:pt x="2247" y="1227"/>
                  </a:lnTo>
                  <a:lnTo>
                    <a:pt x="2235" y="1233"/>
                  </a:lnTo>
                  <a:lnTo>
                    <a:pt x="2222" y="1239"/>
                  </a:lnTo>
                  <a:lnTo>
                    <a:pt x="2208" y="1242"/>
                  </a:lnTo>
                  <a:lnTo>
                    <a:pt x="2193" y="1245"/>
                  </a:lnTo>
                  <a:lnTo>
                    <a:pt x="2177" y="1245"/>
                  </a:lnTo>
                  <a:lnTo>
                    <a:pt x="2177" y="1245"/>
                  </a:lnTo>
                  <a:lnTo>
                    <a:pt x="2157" y="1245"/>
                  </a:lnTo>
                  <a:lnTo>
                    <a:pt x="2139" y="1241"/>
                  </a:lnTo>
                  <a:lnTo>
                    <a:pt x="2121" y="1236"/>
                  </a:lnTo>
                  <a:lnTo>
                    <a:pt x="2105" y="1227"/>
                  </a:lnTo>
                  <a:lnTo>
                    <a:pt x="2089" y="1218"/>
                  </a:lnTo>
                  <a:lnTo>
                    <a:pt x="2074" y="1206"/>
                  </a:lnTo>
                  <a:lnTo>
                    <a:pt x="2060" y="1193"/>
                  </a:lnTo>
                  <a:lnTo>
                    <a:pt x="2047" y="1179"/>
                  </a:lnTo>
                  <a:lnTo>
                    <a:pt x="2035" y="1163"/>
                  </a:lnTo>
                  <a:lnTo>
                    <a:pt x="2024" y="1145"/>
                  </a:lnTo>
                  <a:lnTo>
                    <a:pt x="2015" y="1126"/>
                  </a:lnTo>
                  <a:lnTo>
                    <a:pt x="2006" y="1106"/>
                  </a:lnTo>
                  <a:lnTo>
                    <a:pt x="2000" y="1085"/>
                  </a:lnTo>
                  <a:lnTo>
                    <a:pt x="1996" y="1063"/>
                  </a:lnTo>
                  <a:lnTo>
                    <a:pt x="1993" y="1040"/>
                  </a:lnTo>
                  <a:lnTo>
                    <a:pt x="1993" y="1016"/>
                  </a:lnTo>
                  <a:lnTo>
                    <a:pt x="1993" y="1016"/>
                  </a:lnTo>
                  <a:lnTo>
                    <a:pt x="1993" y="993"/>
                  </a:lnTo>
                  <a:lnTo>
                    <a:pt x="1996" y="970"/>
                  </a:lnTo>
                  <a:lnTo>
                    <a:pt x="2000" y="948"/>
                  </a:lnTo>
                  <a:lnTo>
                    <a:pt x="2006" y="927"/>
                  </a:lnTo>
                  <a:lnTo>
                    <a:pt x="2015" y="907"/>
                  </a:lnTo>
                  <a:lnTo>
                    <a:pt x="2024" y="888"/>
                  </a:lnTo>
                  <a:lnTo>
                    <a:pt x="2035" y="870"/>
                  </a:lnTo>
                  <a:lnTo>
                    <a:pt x="2047" y="855"/>
                  </a:lnTo>
                  <a:lnTo>
                    <a:pt x="2060" y="840"/>
                  </a:lnTo>
                  <a:lnTo>
                    <a:pt x="2074" y="827"/>
                  </a:lnTo>
                  <a:lnTo>
                    <a:pt x="2089" y="815"/>
                  </a:lnTo>
                  <a:lnTo>
                    <a:pt x="2105" y="806"/>
                  </a:lnTo>
                  <a:lnTo>
                    <a:pt x="2121" y="797"/>
                  </a:lnTo>
                  <a:lnTo>
                    <a:pt x="2139" y="792"/>
                  </a:lnTo>
                  <a:lnTo>
                    <a:pt x="2157" y="788"/>
                  </a:lnTo>
                  <a:lnTo>
                    <a:pt x="2177" y="788"/>
                  </a:lnTo>
                  <a:lnTo>
                    <a:pt x="2177" y="788"/>
                  </a:lnTo>
                  <a:close/>
                </a:path>
              </a:pathLst>
            </a:custGeom>
            <a:solidFill>
              <a:srgbClr val="C71F3F"/>
            </a:solidFill>
            <a:ln w="28575">
              <a:noFill/>
              <a:prstDash val="solid"/>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bIns="360000" anchor="ctr"/>
            <a:lstStyle/>
            <a:p>
              <a:pPr algn="ctr"/>
              <a:endParaRPr lang="en-GB" sz="1100" dirty="0">
                <a:solidFill>
                  <a:prstClr val="black"/>
                </a:solidFill>
                <a:latin typeface="Century Gothic" panose="020B0502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B444F07-D7B7-871E-33E5-64D3A5642F76}"/>
                </a:ext>
              </a:extLst>
            </p:cNvPr>
            <p:cNvSpPr txBox="1"/>
            <p:nvPr/>
          </p:nvSpPr>
          <p:spPr>
            <a:xfrm>
              <a:off x="2540000" y="2010524"/>
              <a:ext cx="1625618" cy="49665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1100" b="1" dirty="0">
                  <a:solidFill>
                    <a:prstClr val="white"/>
                  </a:solidFill>
                  <a:latin typeface="Century Gothic" panose="020B0502020202020204" pitchFamily="34" charset="0"/>
                  <a:cs typeface="Arial" panose="020B0604020202020204" pitchFamily="34" charset="0"/>
                </a:rPr>
                <a:t>Confidence of Clients</a:t>
              </a:r>
            </a:p>
          </p:txBody>
        </p:sp>
        <p:sp>
          <p:nvSpPr>
            <p:cNvPr id="6" name="TextBox 5">
              <a:extLst>
                <a:ext uri="{FF2B5EF4-FFF2-40B4-BE49-F238E27FC236}">
                  <a16:creationId xmlns:a16="http://schemas.microsoft.com/office/drawing/2014/main" id="{859DA361-1872-AEA2-5A23-C4165A436B39}"/>
                </a:ext>
              </a:extLst>
            </p:cNvPr>
            <p:cNvSpPr txBox="1"/>
            <p:nvPr/>
          </p:nvSpPr>
          <p:spPr>
            <a:xfrm>
              <a:off x="2685144" y="3613334"/>
              <a:ext cx="3488823" cy="674035"/>
            </a:xfrm>
            <a:prstGeom prst="rect">
              <a:avLst/>
            </a:prstGeom>
            <a:noFill/>
          </p:spPr>
          <p:txBody>
            <a:bodyPr wrap="square" rtlCol="0">
              <a:spAutoFit/>
            </a:bodyPr>
            <a:lstStyle/>
            <a:p>
              <a:pPr algn="ctr"/>
              <a:r>
                <a:rPr lang="en-US" sz="1600" b="1" dirty="0">
                  <a:solidFill>
                    <a:srgbClr val="C0504D">
                      <a:lumMod val="75000"/>
                    </a:srgbClr>
                  </a:solidFill>
                  <a:latin typeface="Century Gothic" panose="020B0502020202020204" pitchFamily="34" charset="0"/>
                </a:rPr>
                <a:t>Our Business / Organizations !</a:t>
              </a:r>
            </a:p>
          </p:txBody>
        </p:sp>
      </p:grpSp>
      <p:sp>
        <p:nvSpPr>
          <p:cNvPr id="28" name="Rectangle 27">
            <a:extLst>
              <a:ext uri="{FF2B5EF4-FFF2-40B4-BE49-F238E27FC236}">
                <a16:creationId xmlns:a16="http://schemas.microsoft.com/office/drawing/2014/main" id="{5724A00D-1B92-3F56-7814-39294CB6B0B0}"/>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C6832E2-91D1-3603-7779-F186252D7322}"/>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06| www.ecovisalsabti.com</a:t>
            </a:r>
          </a:p>
        </p:txBody>
      </p:sp>
      <p:sp>
        <p:nvSpPr>
          <p:cNvPr id="30" name="Google Shape;169;p16">
            <a:extLst>
              <a:ext uri="{FF2B5EF4-FFF2-40B4-BE49-F238E27FC236}">
                <a16:creationId xmlns:a16="http://schemas.microsoft.com/office/drawing/2014/main" id="{C95EC2F3-71DB-BC3E-D984-859CECF7F993}"/>
              </a:ext>
            </a:extLst>
          </p:cNvPr>
          <p:cNvSpPr txBox="1"/>
          <p:nvPr/>
        </p:nvSpPr>
        <p:spPr>
          <a:xfrm>
            <a:off x="533499" y="1630626"/>
            <a:ext cx="2912277" cy="1805099"/>
          </a:xfrm>
          <a:prstGeom prst="rect">
            <a:avLst/>
          </a:prstGeom>
          <a:noFill/>
          <a:ln>
            <a:noFill/>
          </a:ln>
        </p:spPr>
        <p:txBody>
          <a:bodyPr spcFirstLastPara="1" wrap="square" lIns="68575" tIns="34275" rIns="68575" bIns="34275" anchor="t" anchorCtr="0">
            <a:noAutofit/>
          </a:bodyPr>
          <a:lstStyle/>
          <a:p>
            <a:pPr>
              <a:defRPr/>
            </a:pPr>
            <a:r>
              <a:rPr lang="en-US" sz="2800" dirty="0">
                <a:solidFill>
                  <a:schemeClr val="tx1">
                    <a:lumMod val="65000"/>
                    <a:lumOff val="35000"/>
                  </a:schemeClr>
                </a:solidFill>
                <a:latin typeface="Century Gothic" panose="020B0502020202020204" pitchFamily="34" charset="0"/>
              </a:rPr>
              <a:t>Why Business Continuity Management </a:t>
            </a:r>
          </a:p>
          <a:p>
            <a:pPr>
              <a:defRPr/>
            </a:pPr>
            <a:r>
              <a:rPr lang="en-US" sz="2800" dirty="0">
                <a:solidFill>
                  <a:schemeClr val="tx1">
                    <a:lumMod val="65000"/>
                    <a:lumOff val="35000"/>
                  </a:schemeClr>
                </a:solidFill>
                <a:latin typeface="Century Gothic" panose="020B0502020202020204" pitchFamily="34" charset="0"/>
              </a:rPr>
              <a:t>Business World !</a:t>
            </a:r>
          </a:p>
        </p:txBody>
      </p:sp>
      <p:sp>
        <p:nvSpPr>
          <p:cNvPr id="31" name="Google Shape;171;p16">
            <a:extLst>
              <a:ext uri="{FF2B5EF4-FFF2-40B4-BE49-F238E27FC236}">
                <a16:creationId xmlns:a16="http://schemas.microsoft.com/office/drawing/2014/main" id="{57ADA639-5CB5-2036-FE43-F6872669D5DF}"/>
              </a:ext>
            </a:extLst>
          </p:cNvPr>
          <p:cNvSpPr/>
          <p:nvPr/>
        </p:nvSpPr>
        <p:spPr>
          <a:xfrm rot="10800000" flipH="1">
            <a:off x="1985196" y="-124435"/>
            <a:ext cx="1436897" cy="1436897"/>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32" name="Google Shape;173;p16">
            <a:extLst>
              <a:ext uri="{FF2B5EF4-FFF2-40B4-BE49-F238E27FC236}">
                <a16:creationId xmlns:a16="http://schemas.microsoft.com/office/drawing/2014/main" id="{5D2A256D-1E6B-BF99-285E-3756BA357C3C}"/>
              </a:ext>
            </a:extLst>
          </p:cNvPr>
          <p:cNvSpPr/>
          <p:nvPr/>
        </p:nvSpPr>
        <p:spPr>
          <a:xfrm rot="10800000" flipH="1">
            <a:off x="442644" y="972712"/>
            <a:ext cx="330450" cy="330450"/>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33" name="Google Shape;176;p16">
            <a:extLst>
              <a:ext uri="{FF2B5EF4-FFF2-40B4-BE49-F238E27FC236}">
                <a16:creationId xmlns:a16="http://schemas.microsoft.com/office/drawing/2014/main" id="{C4DCBEF7-9129-31EF-6442-3DE62C77357F}"/>
              </a:ext>
            </a:extLst>
          </p:cNvPr>
          <p:cNvGrpSpPr/>
          <p:nvPr/>
        </p:nvGrpSpPr>
        <p:grpSpPr>
          <a:xfrm>
            <a:off x="562101" y="3442482"/>
            <a:ext cx="2714499" cy="45719"/>
            <a:chOff x="5029200" y="2769580"/>
            <a:chExt cx="5680075" cy="45719"/>
          </a:xfrm>
        </p:grpSpPr>
        <p:sp>
          <p:nvSpPr>
            <p:cNvPr id="34" name="Google Shape;177;p16">
              <a:extLst>
                <a:ext uri="{FF2B5EF4-FFF2-40B4-BE49-F238E27FC236}">
                  <a16:creationId xmlns:a16="http://schemas.microsoft.com/office/drawing/2014/main" id="{869CEEFF-2A67-99AA-465A-7587B6AA5F8B}"/>
                </a:ext>
              </a:extLst>
            </p:cNvPr>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35" name="Google Shape;178;p16">
              <a:extLst>
                <a:ext uri="{FF2B5EF4-FFF2-40B4-BE49-F238E27FC236}">
                  <a16:creationId xmlns:a16="http://schemas.microsoft.com/office/drawing/2014/main" id="{CE87D737-CEDE-40E6-FAB9-05C421FF90F6}"/>
                </a:ext>
              </a:extLst>
            </p:cNvPr>
            <p:cNvCxnSpPr/>
            <p:nvPr/>
          </p:nvCxnSpPr>
          <p:spPr>
            <a:xfrm>
              <a:off x="5711825" y="2792439"/>
              <a:ext cx="4997450" cy="0"/>
            </a:xfrm>
            <a:prstGeom prst="straightConnector1">
              <a:avLst/>
            </a:prstGeom>
            <a:noFill/>
            <a:ln w="9525" cap="flat" cmpd="sng">
              <a:solidFill>
                <a:srgbClr val="C00000"/>
              </a:solidFill>
              <a:prstDash val="solid"/>
              <a:miter lim="800000"/>
              <a:headEnd type="none" w="sm" len="sm"/>
              <a:tailEnd type="none" w="sm" len="sm"/>
            </a:ln>
          </p:spPr>
        </p:cxnSp>
      </p:grpSp>
    </p:spTree>
    <p:extLst>
      <p:ext uri="{BB962C8B-B14F-4D97-AF65-F5344CB8AC3E}">
        <p14:creationId xmlns:p14="http://schemas.microsoft.com/office/powerpoint/2010/main" val="37662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0" presetClass="entr" presetSubtype="0" fill="hold" nodeType="withEffect">
                                  <p:stCondLst>
                                    <p:cond delay="25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23" presetClass="entr" presetSubtype="16"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p:tgtEl>
                                          <p:spTgt spid="32"/>
                                        </p:tgtEl>
                                        <p:attrNameLst>
                                          <p:attrName>ppt_w</p:attrName>
                                        </p:attrNameLst>
                                      </p:cBhvr>
                                      <p:tavLst>
                                        <p:tav tm="0">
                                          <p:val>
                                            <p:strVal val="0"/>
                                          </p:val>
                                        </p:tav>
                                        <p:tav tm="100000">
                                          <p:val>
                                            <p:strVal val="#ppt_w"/>
                                          </p:val>
                                        </p:tav>
                                      </p:tavLst>
                                    </p:anim>
                                    <p:anim calcmode="lin" valueType="num">
                                      <p:cBhvr additive="base">
                                        <p:cTn id="16" dur="500"/>
                                        <p:tgtEl>
                                          <p:spTgt spid="32"/>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75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p:tgtEl>
                                          <p:spTgt spid="31"/>
                                        </p:tgtEl>
                                        <p:attrNameLst>
                                          <p:attrName>ppt_w</p:attrName>
                                        </p:attrNameLst>
                                      </p:cBhvr>
                                      <p:tavLst>
                                        <p:tav tm="0">
                                          <p:val>
                                            <p:strVal val="0"/>
                                          </p:val>
                                        </p:tav>
                                        <p:tav tm="100000">
                                          <p:val>
                                            <p:strVal val="#ppt_w"/>
                                          </p:val>
                                        </p:tav>
                                      </p:tavLst>
                                    </p:anim>
                                    <p:anim calcmode="lin" valueType="num">
                                      <p:cBhvr additive="base">
                                        <p:cTn id="20" dur="500"/>
                                        <p:tgtEl>
                                          <p:spTgt spid="31"/>
                                        </p:tgtEl>
                                        <p:attrNameLst>
                                          <p:attrName>ppt_h</p:attrName>
                                        </p:attrNameLst>
                                      </p:cBhvr>
                                      <p:tavLst>
                                        <p:tav tm="0">
                                          <p:val>
                                            <p:strVal val="0"/>
                                          </p:val>
                                        </p:tav>
                                        <p:tav tm="100000">
                                          <p:val>
                                            <p:strVal val="#ppt_h"/>
                                          </p:val>
                                        </p:tav>
                                      </p:tavLst>
                                    </p:anim>
                                  </p:childTnLst>
                                </p:cTn>
                              </p:par>
                              <p:par>
                                <p:cTn id="21" presetID="10"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grpSp>
        <p:nvGrpSpPr>
          <p:cNvPr id="188" name="Google Shape;188;p17"/>
          <p:cNvGrpSpPr/>
          <p:nvPr/>
        </p:nvGrpSpPr>
        <p:grpSpPr>
          <a:xfrm>
            <a:off x="4859448" y="-94109"/>
            <a:ext cx="5150297" cy="5150297"/>
            <a:chOff x="6820847" y="-696687"/>
            <a:chExt cx="8005701" cy="8005701"/>
          </a:xfrm>
        </p:grpSpPr>
        <p:sp>
          <p:nvSpPr>
            <p:cNvPr id="189" name="Google Shape;189;p17"/>
            <p:cNvSpPr/>
            <p:nvPr/>
          </p:nvSpPr>
          <p:spPr>
            <a:xfrm>
              <a:off x="6820847" y="-696687"/>
              <a:ext cx="8005701" cy="8005701"/>
            </a:xfrm>
            <a:prstGeom prst="ellipse">
              <a:avLst/>
            </a:prstGeom>
            <a:solidFill>
              <a:schemeClr val="bg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pic>
          <p:nvPicPr>
            <p:cNvPr id="190" name="Google Shape;190;p17"/>
            <p:cNvPicPr preferRelativeResize="0"/>
            <p:nvPr/>
          </p:nvPicPr>
          <p:blipFill>
            <a:blip r:embed="rId3"/>
            <a:srcRect/>
            <a:stretch/>
          </p:blipFill>
          <p:spPr>
            <a:xfrm>
              <a:off x="7012435" y="-19710"/>
              <a:ext cx="7633251" cy="6812093"/>
            </a:xfrm>
            <a:custGeom>
              <a:avLst/>
              <a:gdLst/>
              <a:ahLst/>
              <a:cxnLst/>
              <a:rect l="l" t="t" r="r" b="b"/>
              <a:pathLst>
                <a:path w="7633250" h="6990414" extrusionOk="0">
                  <a:moveTo>
                    <a:pt x="2083447" y="0"/>
                  </a:moveTo>
                  <a:lnTo>
                    <a:pt x="5549804" y="0"/>
                  </a:lnTo>
                  <a:lnTo>
                    <a:pt x="5635855" y="44073"/>
                  </a:lnTo>
                  <a:cubicBezTo>
                    <a:pt x="6825593" y="690378"/>
                    <a:pt x="7633250" y="1950896"/>
                    <a:pt x="7633250" y="3400052"/>
                  </a:cubicBezTo>
                  <a:cubicBezTo>
                    <a:pt x="7633250" y="5046821"/>
                    <a:pt x="6590305" y="6449997"/>
                    <a:pt x="5128909" y="6985085"/>
                  </a:cubicBezTo>
                  <a:lnTo>
                    <a:pt x="5113160" y="6990414"/>
                  </a:lnTo>
                  <a:lnTo>
                    <a:pt x="2520090" y="6990414"/>
                  </a:lnTo>
                  <a:lnTo>
                    <a:pt x="2504342" y="6985085"/>
                  </a:lnTo>
                  <a:cubicBezTo>
                    <a:pt x="1042945" y="6449997"/>
                    <a:pt x="0" y="5046821"/>
                    <a:pt x="0" y="3400052"/>
                  </a:cubicBezTo>
                  <a:cubicBezTo>
                    <a:pt x="0" y="1950896"/>
                    <a:pt x="807657" y="690378"/>
                    <a:pt x="1997395" y="44073"/>
                  </a:cubicBezTo>
                  <a:close/>
                </a:path>
              </a:pathLst>
            </a:custGeom>
            <a:noFill/>
            <a:ln>
              <a:noFill/>
            </a:ln>
          </p:spPr>
        </p:pic>
      </p:grpSp>
      <p:sp>
        <p:nvSpPr>
          <p:cNvPr id="191" name="Google Shape;191;p17"/>
          <p:cNvSpPr txBox="1"/>
          <p:nvPr/>
        </p:nvSpPr>
        <p:spPr>
          <a:xfrm>
            <a:off x="662669" y="808351"/>
            <a:ext cx="2828276" cy="578514"/>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en-US" sz="1500" b="1" dirty="0">
                <a:solidFill>
                  <a:srgbClr val="C00000"/>
                </a:solidFill>
                <a:latin typeface="Century Gothic"/>
                <a:ea typeface="Century Gothic"/>
                <a:cs typeface="Century Gothic"/>
                <a:sym typeface="Century Gothic"/>
              </a:rPr>
              <a:t>What is Business Continuity Management (BCM)?</a:t>
            </a:r>
            <a:endParaRPr lang="en-US" sz="1500" b="1" dirty="0">
              <a:solidFill>
                <a:srgbClr val="7F7F7F"/>
              </a:solidFill>
              <a:latin typeface="Century Gothic"/>
              <a:ea typeface="Century Gothic"/>
              <a:cs typeface="Century Gothic"/>
              <a:sym typeface="Century Gothic"/>
            </a:endParaRPr>
          </a:p>
        </p:txBody>
      </p:sp>
      <p:sp>
        <p:nvSpPr>
          <p:cNvPr id="192" name="Google Shape;192;p17"/>
          <p:cNvSpPr/>
          <p:nvPr/>
        </p:nvSpPr>
        <p:spPr>
          <a:xfrm>
            <a:off x="662668" y="1494131"/>
            <a:ext cx="3354161" cy="1370992"/>
          </a:xfrm>
          <a:prstGeom prst="rect">
            <a:avLst/>
          </a:prstGeom>
          <a:noFill/>
          <a:ln>
            <a:noFill/>
          </a:ln>
        </p:spPr>
        <p:txBody>
          <a:bodyPr spcFirstLastPara="1" wrap="square" lIns="68575" tIns="34275" rIns="68575" bIns="34275" anchor="t" anchorCtr="0">
            <a:noAutofit/>
          </a:bodyPr>
          <a:lstStyle/>
          <a:p>
            <a:pPr marL="3175" indent="-3175">
              <a:lnSpc>
                <a:spcPct val="150000"/>
              </a:lnSpc>
            </a:pPr>
            <a:r>
              <a:rPr lang="en-US" sz="1600" dirty="0">
                <a:solidFill>
                  <a:schemeClr val="tx1">
                    <a:lumMod val="65000"/>
                    <a:lumOff val="35000"/>
                  </a:schemeClr>
                </a:solidFill>
                <a:latin typeface="Century Gothic" panose="020B0502020202020204" pitchFamily="34" charset="0"/>
                <a:cs typeface="Arial" panose="020B0604020202020204" pitchFamily="34" charset="0"/>
              </a:rPr>
              <a:t>“</a:t>
            </a:r>
            <a:r>
              <a:rPr lang="en-US" dirty="0">
                <a:solidFill>
                  <a:schemeClr val="tx1">
                    <a:lumMod val="65000"/>
                    <a:lumOff val="35000"/>
                  </a:schemeClr>
                </a:solidFill>
                <a:latin typeface="Century Gothic" panose="020B0502020202020204" pitchFamily="34" charset="0"/>
                <a:cs typeface="Arial" panose="020B0604020202020204" pitchFamily="34" charset="0"/>
              </a:rPr>
              <a:t>Plans and actions that provide protection and alternate modes of operation.”</a:t>
            </a:r>
          </a:p>
          <a:p>
            <a:pPr marL="3175" indent="-3175">
              <a:lnSpc>
                <a:spcPct val="150000"/>
              </a:lnSpc>
            </a:pPr>
            <a:r>
              <a:rPr lang="en-US" sz="1100" i="1" dirty="0">
                <a:solidFill>
                  <a:srgbClr val="628296"/>
                </a:solidFill>
                <a:latin typeface="Century Gothic" panose="020B0502020202020204" pitchFamily="34" charset="0"/>
                <a:cs typeface="Arial" panose="020B0604020202020204" pitchFamily="34" charset="0"/>
              </a:rPr>
              <a:t>Source: The Business Continuity Institute</a:t>
            </a:r>
          </a:p>
          <a:p>
            <a:pPr marL="3175" indent="-3175">
              <a:lnSpc>
                <a:spcPct val="150000"/>
              </a:lnSpc>
            </a:pPr>
            <a:endParaRPr lang="en-US" sz="11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193" name="Google Shape;193;p17"/>
          <p:cNvGrpSpPr/>
          <p:nvPr/>
        </p:nvGrpSpPr>
        <p:grpSpPr>
          <a:xfrm>
            <a:off x="774555" y="1442698"/>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5" name="Google Shape;192;p17">
            <a:extLst>
              <a:ext uri="{FF2B5EF4-FFF2-40B4-BE49-F238E27FC236}">
                <a16:creationId xmlns:a16="http://schemas.microsoft.com/office/drawing/2014/main" id="{75EBDB3E-8D9F-9179-AB1B-DF50012BB0CE}"/>
              </a:ext>
            </a:extLst>
          </p:cNvPr>
          <p:cNvSpPr/>
          <p:nvPr/>
        </p:nvSpPr>
        <p:spPr>
          <a:xfrm>
            <a:off x="662668" y="2920956"/>
            <a:ext cx="3354161" cy="1370992"/>
          </a:xfrm>
          <a:prstGeom prst="rect">
            <a:avLst/>
          </a:prstGeom>
          <a:noFill/>
          <a:ln>
            <a:noFill/>
          </a:ln>
        </p:spPr>
        <p:txBody>
          <a:bodyPr spcFirstLastPara="1" wrap="square" lIns="68575" tIns="34275" rIns="68575" bIns="34275" anchor="t" anchorCtr="0">
            <a:noAutofit/>
          </a:bodyPr>
          <a:lstStyle/>
          <a:p>
            <a:pPr marL="3175" indent="-3175">
              <a:lnSpc>
                <a:spcPct val="150000"/>
              </a:lnSpc>
            </a:pPr>
            <a:r>
              <a:rPr lang="en-US" dirty="0">
                <a:solidFill>
                  <a:schemeClr val="tx1">
                    <a:lumMod val="65000"/>
                    <a:lumOff val="35000"/>
                  </a:schemeClr>
                </a:solidFill>
                <a:latin typeface="Century Gothic" panose="020B0502020202020204" pitchFamily="34" charset="0"/>
                <a:cs typeface="Arial" panose="020B0604020202020204" pitchFamily="34" charset="0"/>
              </a:rPr>
              <a:t>“Capability of the organization to continue delivery of products or services at acceptable predefined levels following a disruptive incident.”</a:t>
            </a:r>
          </a:p>
          <a:p>
            <a:pPr marL="3175" indent="-3175">
              <a:lnSpc>
                <a:spcPct val="150000"/>
              </a:lnSpc>
            </a:pPr>
            <a:r>
              <a:rPr lang="en-US" sz="1100" i="1" dirty="0">
                <a:solidFill>
                  <a:srgbClr val="628296"/>
                </a:solidFill>
                <a:latin typeface="Century Gothic" panose="020B0502020202020204" pitchFamily="34" charset="0"/>
                <a:cs typeface="Arial" panose="020B0604020202020204" pitchFamily="34" charset="0"/>
              </a:rPr>
              <a:t>Source: ISO 22301 (2012)</a:t>
            </a:r>
          </a:p>
        </p:txBody>
      </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07| www.ecovisalsabti.com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88"/>
                                        </p:tgtEl>
                                        <p:attrNameLst>
                                          <p:attrName>style.visibility</p:attrName>
                                        </p:attrNameLst>
                                      </p:cBhvr>
                                      <p:to>
                                        <p:strVal val="visible"/>
                                      </p:to>
                                    </p:set>
                                    <p:anim calcmode="lin" valueType="num">
                                      <p:cBhvr additive="base">
                                        <p:cTn id="7" dur="500"/>
                                        <p:tgtEl>
                                          <p:spTgt spid="188"/>
                                        </p:tgtEl>
                                        <p:attrNameLst>
                                          <p:attrName>ppt_w</p:attrName>
                                        </p:attrNameLst>
                                      </p:cBhvr>
                                      <p:tavLst>
                                        <p:tav tm="0">
                                          <p:val>
                                            <p:strVal val="0"/>
                                          </p:val>
                                        </p:tav>
                                        <p:tav tm="100000">
                                          <p:val>
                                            <p:strVal val="#ppt_w"/>
                                          </p:val>
                                        </p:tav>
                                      </p:tavLst>
                                    </p:anim>
                                    <p:anim calcmode="lin" valueType="num">
                                      <p:cBhvr additive="base">
                                        <p:cTn id="8" dur="500"/>
                                        <p:tgtEl>
                                          <p:spTgt spid="18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5724A00D-1B92-3F56-7814-39294CB6B0B0}"/>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C6832E2-91D1-3603-7779-F186252D7322}"/>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08| www.ecovisalsabti.com</a:t>
            </a:r>
          </a:p>
        </p:txBody>
      </p:sp>
      <p:sp>
        <p:nvSpPr>
          <p:cNvPr id="30" name="Google Shape;169;p16">
            <a:extLst>
              <a:ext uri="{FF2B5EF4-FFF2-40B4-BE49-F238E27FC236}">
                <a16:creationId xmlns:a16="http://schemas.microsoft.com/office/drawing/2014/main" id="{C95EC2F3-71DB-BC3E-D984-859CECF7F993}"/>
              </a:ext>
            </a:extLst>
          </p:cNvPr>
          <p:cNvSpPr txBox="1"/>
          <p:nvPr/>
        </p:nvSpPr>
        <p:spPr>
          <a:xfrm>
            <a:off x="444239" y="423283"/>
            <a:ext cx="3876576" cy="937536"/>
          </a:xfrm>
          <a:prstGeom prst="rect">
            <a:avLst/>
          </a:prstGeom>
          <a:noFill/>
          <a:ln>
            <a:noFill/>
          </a:ln>
        </p:spPr>
        <p:txBody>
          <a:bodyPr spcFirstLastPara="1" wrap="square" lIns="68575" tIns="34275" rIns="68575" bIns="34275" anchor="t" anchorCtr="0">
            <a:noAutofit/>
          </a:bodyPr>
          <a:lstStyle/>
          <a:p>
            <a:pPr eaLnBrk="0" hangingPunct="0"/>
            <a:r>
              <a:rPr lang="en-US" sz="2800" dirty="0">
                <a:solidFill>
                  <a:srgbClr val="4F81BD">
                    <a:lumMod val="50000"/>
                  </a:srgbClr>
                </a:solidFill>
                <a:latin typeface="Century Gothic" panose="020B0502020202020204" pitchFamily="34" charset="0"/>
                <a:cs typeface="Calibri" panose="020F0502020204030204" pitchFamily="34" charset="0"/>
              </a:rPr>
              <a:t>What could cause a business interruption?</a:t>
            </a:r>
          </a:p>
        </p:txBody>
      </p:sp>
      <p:sp>
        <p:nvSpPr>
          <p:cNvPr id="31" name="Google Shape;171;p16">
            <a:extLst>
              <a:ext uri="{FF2B5EF4-FFF2-40B4-BE49-F238E27FC236}">
                <a16:creationId xmlns:a16="http://schemas.microsoft.com/office/drawing/2014/main" id="{57ADA639-5CB5-2036-FE43-F6872669D5DF}"/>
              </a:ext>
            </a:extLst>
          </p:cNvPr>
          <p:cNvSpPr/>
          <p:nvPr/>
        </p:nvSpPr>
        <p:spPr>
          <a:xfrm rot="10800000" flipH="1">
            <a:off x="7982908" y="-464185"/>
            <a:ext cx="1436897" cy="1436897"/>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32" name="Google Shape;173;p16">
            <a:extLst>
              <a:ext uri="{FF2B5EF4-FFF2-40B4-BE49-F238E27FC236}">
                <a16:creationId xmlns:a16="http://schemas.microsoft.com/office/drawing/2014/main" id="{5D2A256D-1E6B-BF99-285E-3756BA357C3C}"/>
              </a:ext>
            </a:extLst>
          </p:cNvPr>
          <p:cNvSpPr/>
          <p:nvPr/>
        </p:nvSpPr>
        <p:spPr>
          <a:xfrm rot="10800000" flipH="1">
            <a:off x="7721748" y="3453055"/>
            <a:ext cx="330450" cy="330450"/>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33" name="Google Shape;176;p16">
            <a:extLst>
              <a:ext uri="{FF2B5EF4-FFF2-40B4-BE49-F238E27FC236}">
                <a16:creationId xmlns:a16="http://schemas.microsoft.com/office/drawing/2014/main" id="{C4DCBEF7-9129-31EF-6442-3DE62C77357F}"/>
              </a:ext>
            </a:extLst>
          </p:cNvPr>
          <p:cNvGrpSpPr/>
          <p:nvPr/>
        </p:nvGrpSpPr>
        <p:grpSpPr>
          <a:xfrm>
            <a:off x="472841" y="1409025"/>
            <a:ext cx="2714499" cy="45719"/>
            <a:chOff x="5029200" y="2769580"/>
            <a:chExt cx="5680075" cy="45719"/>
          </a:xfrm>
        </p:grpSpPr>
        <p:sp>
          <p:nvSpPr>
            <p:cNvPr id="34" name="Google Shape;177;p16">
              <a:extLst>
                <a:ext uri="{FF2B5EF4-FFF2-40B4-BE49-F238E27FC236}">
                  <a16:creationId xmlns:a16="http://schemas.microsoft.com/office/drawing/2014/main" id="{869CEEFF-2A67-99AA-465A-7587B6AA5F8B}"/>
                </a:ext>
              </a:extLst>
            </p:cNvPr>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35" name="Google Shape;178;p16">
              <a:extLst>
                <a:ext uri="{FF2B5EF4-FFF2-40B4-BE49-F238E27FC236}">
                  <a16:creationId xmlns:a16="http://schemas.microsoft.com/office/drawing/2014/main" id="{CE87D737-CEDE-40E6-FAB9-05C421FF90F6}"/>
                </a:ext>
              </a:extLst>
            </p:cNvPr>
            <p:cNvCxnSpPr/>
            <p:nvPr/>
          </p:nvCxnSpPr>
          <p:spPr>
            <a:xfrm>
              <a:off x="5711825" y="2792439"/>
              <a:ext cx="4997450" cy="0"/>
            </a:xfrm>
            <a:prstGeom prst="straightConnector1">
              <a:avLst/>
            </a:prstGeom>
            <a:noFill/>
            <a:ln w="9525" cap="flat" cmpd="sng">
              <a:solidFill>
                <a:srgbClr val="C00000"/>
              </a:solidFill>
              <a:prstDash val="solid"/>
              <a:miter lim="800000"/>
              <a:headEnd type="none" w="sm" len="sm"/>
              <a:tailEnd type="none" w="sm" len="sm"/>
            </a:ln>
          </p:spPr>
        </p:cxnSp>
      </p:grpSp>
      <p:pic>
        <p:nvPicPr>
          <p:cNvPr id="36" name="Picture 35">
            <a:extLst>
              <a:ext uri="{FF2B5EF4-FFF2-40B4-BE49-F238E27FC236}">
                <a16:creationId xmlns:a16="http://schemas.microsoft.com/office/drawing/2014/main" id="{26E66B03-3B07-48E1-C79C-EC584A5946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8036" y="609548"/>
            <a:ext cx="2013016" cy="17271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7" name="Picture 2">
            <a:extLst>
              <a:ext uri="{FF2B5EF4-FFF2-40B4-BE49-F238E27FC236}">
                <a16:creationId xmlns:a16="http://schemas.microsoft.com/office/drawing/2014/main" id="{29D90689-F67A-A28C-87A4-7B649BEFA6D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9000"/>
                    </a14:imgEffect>
                  </a14:imgLayer>
                </a14:imgProps>
              </a:ext>
              <a:ext uri="{28A0092B-C50C-407E-A947-70E740481C1C}">
                <a14:useLocalDpi xmlns:a14="http://schemas.microsoft.com/office/drawing/2010/main" val="0"/>
              </a:ext>
            </a:extLst>
          </a:blip>
          <a:srcRect/>
          <a:stretch>
            <a:fillRect/>
          </a:stretch>
        </p:blipFill>
        <p:spPr bwMode="auto">
          <a:xfrm>
            <a:off x="6749951" y="1326240"/>
            <a:ext cx="1943594" cy="15596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8" name="Picture 3">
            <a:extLst>
              <a:ext uri="{FF2B5EF4-FFF2-40B4-BE49-F238E27FC236}">
                <a16:creationId xmlns:a16="http://schemas.microsoft.com/office/drawing/2014/main" id="{03A9E34B-4468-DDB8-5DED-51ABA43F7E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2625" y="2618562"/>
            <a:ext cx="2410822" cy="13144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9" name="TextBox 38">
            <a:extLst>
              <a:ext uri="{FF2B5EF4-FFF2-40B4-BE49-F238E27FC236}">
                <a16:creationId xmlns:a16="http://schemas.microsoft.com/office/drawing/2014/main" id="{EF19D093-1092-F00E-B589-27A19BADDA8E}"/>
              </a:ext>
            </a:extLst>
          </p:cNvPr>
          <p:cNvSpPr txBox="1"/>
          <p:nvPr/>
        </p:nvSpPr>
        <p:spPr>
          <a:xfrm>
            <a:off x="4572000" y="4133841"/>
            <a:ext cx="4169731" cy="400110"/>
          </a:xfrm>
          <a:prstGeom prst="rect">
            <a:avLst/>
          </a:prstGeom>
          <a:noFill/>
        </p:spPr>
        <p:txBody>
          <a:bodyPr wrap="none" rtlCol="0">
            <a:spAutoFit/>
          </a:bodyPr>
          <a:lstStyle/>
          <a:p>
            <a:r>
              <a:rPr lang="en-US" sz="2000" b="1" dirty="0">
                <a:solidFill>
                  <a:srgbClr val="801C27"/>
                </a:solidFill>
                <a:latin typeface="Century Gothic" panose="020B0502020202020204" pitchFamily="34" charset="0"/>
                <a:cs typeface="Microsoft Tai Le" panose="020B0502040204020203" pitchFamily="34" charset="0"/>
              </a:rPr>
              <a:t>We have seen it happen before!</a:t>
            </a:r>
          </a:p>
        </p:txBody>
      </p:sp>
      <p:sp>
        <p:nvSpPr>
          <p:cNvPr id="59" name="TextBox 58">
            <a:extLst>
              <a:ext uri="{FF2B5EF4-FFF2-40B4-BE49-F238E27FC236}">
                <a16:creationId xmlns:a16="http://schemas.microsoft.com/office/drawing/2014/main" id="{EA981A1D-101B-EE63-662D-F12DE85AD55C}"/>
              </a:ext>
            </a:extLst>
          </p:cNvPr>
          <p:cNvSpPr txBox="1"/>
          <p:nvPr/>
        </p:nvSpPr>
        <p:spPr>
          <a:xfrm>
            <a:off x="531740" y="4522715"/>
            <a:ext cx="5929312" cy="261610"/>
          </a:xfrm>
          <a:prstGeom prst="rect">
            <a:avLst/>
          </a:prstGeom>
          <a:noFill/>
        </p:spPr>
        <p:txBody>
          <a:bodyPr wrap="square">
            <a:spAutoFit/>
          </a:bodyPr>
          <a:lstStyle/>
          <a:p>
            <a:r>
              <a:rPr lang="en-US" sz="1100" i="1" dirty="0">
                <a:solidFill>
                  <a:srgbClr val="628296"/>
                </a:solidFill>
                <a:latin typeface="Century Gothic" panose="020B0502020202020204" pitchFamily="34" charset="0"/>
                <a:cs typeface="Arial" panose="020B0604020202020204" pitchFamily="34" charset="0"/>
              </a:rPr>
              <a:t>Sources: Gulf Daily News and BBC News</a:t>
            </a:r>
          </a:p>
        </p:txBody>
      </p:sp>
      <p:sp>
        <p:nvSpPr>
          <p:cNvPr id="2" name="Rectangle: Rounded Corners 1">
            <a:extLst>
              <a:ext uri="{FF2B5EF4-FFF2-40B4-BE49-F238E27FC236}">
                <a16:creationId xmlns:a16="http://schemas.microsoft.com/office/drawing/2014/main" id="{23F1C7F5-0F8C-D42C-9985-A3BD54272A13}"/>
              </a:ext>
            </a:extLst>
          </p:cNvPr>
          <p:cNvSpPr/>
          <p:nvPr/>
        </p:nvSpPr>
        <p:spPr>
          <a:xfrm>
            <a:off x="444239" y="1610234"/>
            <a:ext cx="970904" cy="51393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Power Outage</a:t>
            </a:r>
          </a:p>
        </p:txBody>
      </p:sp>
      <p:sp>
        <p:nvSpPr>
          <p:cNvPr id="60" name="Rectangle: Rounded Corners 59">
            <a:extLst>
              <a:ext uri="{FF2B5EF4-FFF2-40B4-BE49-F238E27FC236}">
                <a16:creationId xmlns:a16="http://schemas.microsoft.com/office/drawing/2014/main" id="{D96AF119-3F8A-B356-5D91-639B35BAAA68}"/>
              </a:ext>
            </a:extLst>
          </p:cNvPr>
          <p:cNvSpPr/>
          <p:nvPr/>
        </p:nvSpPr>
        <p:spPr>
          <a:xfrm>
            <a:off x="1743343" y="1610234"/>
            <a:ext cx="970904" cy="51393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Deep Sea Cable Cut</a:t>
            </a:r>
          </a:p>
        </p:txBody>
      </p:sp>
      <p:sp>
        <p:nvSpPr>
          <p:cNvPr id="61" name="Rectangle: Rounded Corners 60">
            <a:extLst>
              <a:ext uri="{FF2B5EF4-FFF2-40B4-BE49-F238E27FC236}">
                <a16:creationId xmlns:a16="http://schemas.microsoft.com/office/drawing/2014/main" id="{EEA8DEBB-EE37-88F0-CD63-27A53D851AD1}"/>
              </a:ext>
            </a:extLst>
          </p:cNvPr>
          <p:cNvSpPr/>
          <p:nvPr/>
        </p:nvSpPr>
        <p:spPr>
          <a:xfrm>
            <a:off x="444239" y="2292911"/>
            <a:ext cx="970904" cy="51393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System Crash</a:t>
            </a:r>
          </a:p>
        </p:txBody>
      </p:sp>
      <p:sp>
        <p:nvSpPr>
          <p:cNvPr id="62" name="Rectangle: Rounded Corners 61">
            <a:extLst>
              <a:ext uri="{FF2B5EF4-FFF2-40B4-BE49-F238E27FC236}">
                <a16:creationId xmlns:a16="http://schemas.microsoft.com/office/drawing/2014/main" id="{BE90C7CA-5397-5837-8FCD-FA7F1323EBAA}"/>
              </a:ext>
            </a:extLst>
          </p:cNvPr>
          <p:cNvSpPr/>
          <p:nvPr/>
        </p:nvSpPr>
        <p:spPr>
          <a:xfrm>
            <a:off x="1743343" y="2292911"/>
            <a:ext cx="970904" cy="51393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Labour Disruption</a:t>
            </a:r>
            <a:endParaRPr lang="en-US" sz="1200" dirty="0">
              <a:solidFill>
                <a:schemeClr val="tx1"/>
              </a:solidFill>
            </a:endParaRPr>
          </a:p>
        </p:txBody>
      </p:sp>
      <p:sp>
        <p:nvSpPr>
          <p:cNvPr id="63" name="Rectangle: Rounded Corners 62">
            <a:extLst>
              <a:ext uri="{FF2B5EF4-FFF2-40B4-BE49-F238E27FC236}">
                <a16:creationId xmlns:a16="http://schemas.microsoft.com/office/drawing/2014/main" id="{D3D03AD6-B835-0903-28BC-540D61FEE609}"/>
              </a:ext>
            </a:extLst>
          </p:cNvPr>
          <p:cNvSpPr/>
          <p:nvPr/>
        </p:nvSpPr>
        <p:spPr>
          <a:xfrm>
            <a:off x="444239" y="2981007"/>
            <a:ext cx="970904" cy="51393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Climate Change</a:t>
            </a:r>
          </a:p>
        </p:txBody>
      </p:sp>
      <p:sp>
        <p:nvSpPr>
          <p:cNvPr id="64" name="Rectangle: Rounded Corners 63">
            <a:extLst>
              <a:ext uri="{FF2B5EF4-FFF2-40B4-BE49-F238E27FC236}">
                <a16:creationId xmlns:a16="http://schemas.microsoft.com/office/drawing/2014/main" id="{E0617B52-C2DB-1CB7-443D-017F48AE9F38}"/>
              </a:ext>
            </a:extLst>
          </p:cNvPr>
          <p:cNvSpPr/>
          <p:nvPr/>
        </p:nvSpPr>
        <p:spPr>
          <a:xfrm>
            <a:off x="1743343" y="2981007"/>
            <a:ext cx="970904" cy="51393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Political Unrest</a:t>
            </a:r>
          </a:p>
        </p:txBody>
      </p:sp>
      <p:sp>
        <p:nvSpPr>
          <p:cNvPr id="65" name="Rectangle: Rounded Corners 64">
            <a:extLst>
              <a:ext uri="{FF2B5EF4-FFF2-40B4-BE49-F238E27FC236}">
                <a16:creationId xmlns:a16="http://schemas.microsoft.com/office/drawing/2014/main" id="{9A918F6E-61CE-15CA-C665-D32C211C4E43}"/>
              </a:ext>
            </a:extLst>
          </p:cNvPr>
          <p:cNvSpPr/>
          <p:nvPr/>
        </p:nvSpPr>
        <p:spPr>
          <a:xfrm>
            <a:off x="444239" y="3667539"/>
            <a:ext cx="2270008" cy="51393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The list goes on……</a:t>
            </a:r>
          </a:p>
        </p:txBody>
      </p:sp>
    </p:spTree>
    <p:extLst>
      <p:ext uri="{BB962C8B-B14F-4D97-AF65-F5344CB8AC3E}">
        <p14:creationId xmlns:p14="http://schemas.microsoft.com/office/powerpoint/2010/main" val="269059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23" presetClass="entr" presetSubtype="16"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additive="base">
                                        <p:cTn id="10" dur="500"/>
                                        <p:tgtEl>
                                          <p:spTgt spid="32"/>
                                        </p:tgtEl>
                                        <p:attrNameLst>
                                          <p:attrName>ppt_w</p:attrName>
                                        </p:attrNameLst>
                                      </p:cBhvr>
                                      <p:tavLst>
                                        <p:tav tm="0">
                                          <p:val>
                                            <p:strVal val="0"/>
                                          </p:val>
                                        </p:tav>
                                        <p:tav tm="100000">
                                          <p:val>
                                            <p:strVal val="#ppt_w"/>
                                          </p:val>
                                        </p:tav>
                                      </p:tavLst>
                                    </p:anim>
                                    <p:anim calcmode="lin" valueType="num">
                                      <p:cBhvr additive="base">
                                        <p:cTn id="11" dur="500"/>
                                        <p:tgtEl>
                                          <p:spTgt spid="32"/>
                                        </p:tgtEl>
                                        <p:attrNameLst>
                                          <p:attrName>ppt_h</p:attrName>
                                        </p:attrNameLst>
                                      </p:cBhvr>
                                      <p:tavLst>
                                        <p:tav tm="0">
                                          <p:val>
                                            <p:strVal val="0"/>
                                          </p:val>
                                        </p:tav>
                                        <p:tav tm="100000">
                                          <p:val>
                                            <p:strVal val="#ppt_h"/>
                                          </p:val>
                                        </p:tav>
                                      </p:tavLst>
                                    </p:anim>
                                  </p:childTnLst>
                                </p:cTn>
                              </p:par>
                              <p:par>
                                <p:cTn id="12" presetID="23" presetClass="entr" presetSubtype="16" fill="hold" nodeType="withEffect">
                                  <p:stCondLst>
                                    <p:cond delay="75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500"/>
                                        <p:tgtEl>
                                          <p:spTgt spid="31"/>
                                        </p:tgtEl>
                                        <p:attrNameLst>
                                          <p:attrName>ppt_w</p:attrName>
                                        </p:attrNameLst>
                                      </p:cBhvr>
                                      <p:tavLst>
                                        <p:tav tm="0">
                                          <p:val>
                                            <p:strVal val="0"/>
                                          </p:val>
                                        </p:tav>
                                        <p:tav tm="100000">
                                          <p:val>
                                            <p:strVal val="#ppt_w"/>
                                          </p:val>
                                        </p:tav>
                                      </p:tavLst>
                                    </p:anim>
                                    <p:anim calcmode="lin" valueType="num">
                                      <p:cBhvr additive="base">
                                        <p:cTn id="15" dur="500"/>
                                        <p:tgtEl>
                                          <p:spTgt spid="31"/>
                                        </p:tgtEl>
                                        <p:attrNameLst>
                                          <p:attrName>ppt_h</p:attrName>
                                        </p:attrNameLst>
                                      </p:cBhvr>
                                      <p:tavLst>
                                        <p:tav tm="0">
                                          <p:val>
                                            <p:strVal val="0"/>
                                          </p:val>
                                        </p:tav>
                                        <p:tav tm="100000">
                                          <p:val>
                                            <p:strVal val="#ppt_h"/>
                                          </p:val>
                                        </p:tav>
                                      </p:tavLst>
                                    </p:anim>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1000" fill="hold"/>
                                        <p:tgtEl>
                                          <p:spTgt spid="36"/>
                                        </p:tgtEl>
                                        <p:attrNameLst>
                                          <p:attrName>ppt_w</p:attrName>
                                        </p:attrNameLst>
                                      </p:cBhvr>
                                      <p:tavLst>
                                        <p:tav tm="0">
                                          <p:val>
                                            <p:fltVal val="0"/>
                                          </p:val>
                                        </p:tav>
                                        <p:tav tm="100000">
                                          <p:val>
                                            <p:strVal val="#ppt_w"/>
                                          </p:val>
                                        </p:tav>
                                      </p:tavLst>
                                    </p:anim>
                                    <p:anim calcmode="lin" valueType="num">
                                      <p:cBhvr>
                                        <p:cTn id="24" dur="1000" fill="hold"/>
                                        <p:tgtEl>
                                          <p:spTgt spid="36"/>
                                        </p:tgtEl>
                                        <p:attrNameLst>
                                          <p:attrName>ppt_h</p:attrName>
                                        </p:attrNameLst>
                                      </p:cBhvr>
                                      <p:tavLst>
                                        <p:tav tm="0">
                                          <p:val>
                                            <p:fltVal val="0"/>
                                          </p:val>
                                        </p:tav>
                                        <p:tav tm="100000">
                                          <p:val>
                                            <p:strVal val="#ppt_h"/>
                                          </p:val>
                                        </p:tav>
                                      </p:tavLst>
                                    </p:anim>
                                    <p:anim calcmode="lin" valueType="num">
                                      <p:cBhvr>
                                        <p:cTn id="25" dur="1000" fill="hold"/>
                                        <p:tgtEl>
                                          <p:spTgt spid="36"/>
                                        </p:tgtEl>
                                        <p:attrNameLst>
                                          <p:attrName>style.rotation</p:attrName>
                                        </p:attrNameLst>
                                      </p:cBhvr>
                                      <p:tavLst>
                                        <p:tav tm="0">
                                          <p:val>
                                            <p:fltVal val="90"/>
                                          </p:val>
                                        </p:tav>
                                        <p:tav tm="100000">
                                          <p:val>
                                            <p:fltVal val="0"/>
                                          </p:val>
                                        </p:tav>
                                      </p:tavLst>
                                    </p:anim>
                                    <p:animEffect transition="in" filter="fade">
                                      <p:cBhvr>
                                        <p:cTn id="26" dur="10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1000" fill="hold"/>
                                        <p:tgtEl>
                                          <p:spTgt spid="37"/>
                                        </p:tgtEl>
                                        <p:attrNameLst>
                                          <p:attrName>ppt_w</p:attrName>
                                        </p:attrNameLst>
                                      </p:cBhvr>
                                      <p:tavLst>
                                        <p:tav tm="0">
                                          <p:val>
                                            <p:fltVal val="0"/>
                                          </p:val>
                                        </p:tav>
                                        <p:tav tm="100000">
                                          <p:val>
                                            <p:strVal val="#ppt_w"/>
                                          </p:val>
                                        </p:tav>
                                      </p:tavLst>
                                    </p:anim>
                                    <p:anim calcmode="lin" valueType="num">
                                      <p:cBhvr>
                                        <p:cTn id="32" dur="1000" fill="hold"/>
                                        <p:tgtEl>
                                          <p:spTgt spid="37"/>
                                        </p:tgtEl>
                                        <p:attrNameLst>
                                          <p:attrName>ppt_h</p:attrName>
                                        </p:attrNameLst>
                                      </p:cBhvr>
                                      <p:tavLst>
                                        <p:tav tm="0">
                                          <p:val>
                                            <p:fltVal val="0"/>
                                          </p:val>
                                        </p:tav>
                                        <p:tav tm="100000">
                                          <p:val>
                                            <p:strVal val="#ppt_h"/>
                                          </p:val>
                                        </p:tav>
                                      </p:tavLst>
                                    </p:anim>
                                    <p:anim calcmode="lin" valueType="num">
                                      <p:cBhvr>
                                        <p:cTn id="33" dur="1000" fill="hold"/>
                                        <p:tgtEl>
                                          <p:spTgt spid="37"/>
                                        </p:tgtEl>
                                        <p:attrNameLst>
                                          <p:attrName>style.rotation</p:attrName>
                                        </p:attrNameLst>
                                      </p:cBhvr>
                                      <p:tavLst>
                                        <p:tav tm="0">
                                          <p:val>
                                            <p:fltVal val="90"/>
                                          </p:val>
                                        </p:tav>
                                        <p:tav tm="100000">
                                          <p:val>
                                            <p:fltVal val="0"/>
                                          </p:val>
                                        </p:tav>
                                      </p:tavLst>
                                    </p:anim>
                                    <p:animEffect transition="in" filter="fade">
                                      <p:cBhvr>
                                        <p:cTn id="34" dur="10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1000" fill="hold"/>
                                        <p:tgtEl>
                                          <p:spTgt spid="38"/>
                                        </p:tgtEl>
                                        <p:attrNameLst>
                                          <p:attrName>ppt_w</p:attrName>
                                        </p:attrNameLst>
                                      </p:cBhvr>
                                      <p:tavLst>
                                        <p:tav tm="0">
                                          <p:val>
                                            <p:fltVal val="0"/>
                                          </p:val>
                                        </p:tav>
                                        <p:tav tm="100000">
                                          <p:val>
                                            <p:strVal val="#ppt_w"/>
                                          </p:val>
                                        </p:tav>
                                      </p:tavLst>
                                    </p:anim>
                                    <p:anim calcmode="lin" valueType="num">
                                      <p:cBhvr>
                                        <p:cTn id="40" dur="1000" fill="hold"/>
                                        <p:tgtEl>
                                          <p:spTgt spid="38"/>
                                        </p:tgtEl>
                                        <p:attrNameLst>
                                          <p:attrName>ppt_h</p:attrName>
                                        </p:attrNameLst>
                                      </p:cBhvr>
                                      <p:tavLst>
                                        <p:tav tm="0">
                                          <p:val>
                                            <p:fltVal val="0"/>
                                          </p:val>
                                        </p:tav>
                                        <p:tav tm="100000">
                                          <p:val>
                                            <p:strVal val="#ppt_h"/>
                                          </p:val>
                                        </p:tav>
                                      </p:tavLst>
                                    </p:anim>
                                    <p:anim calcmode="lin" valueType="num">
                                      <p:cBhvr>
                                        <p:cTn id="41" dur="1000" fill="hold"/>
                                        <p:tgtEl>
                                          <p:spTgt spid="38"/>
                                        </p:tgtEl>
                                        <p:attrNameLst>
                                          <p:attrName>style.rotation</p:attrName>
                                        </p:attrNameLst>
                                      </p:cBhvr>
                                      <p:tavLst>
                                        <p:tav tm="0">
                                          <p:val>
                                            <p:fltVal val="90"/>
                                          </p:val>
                                        </p:tav>
                                        <p:tav tm="100000">
                                          <p:val>
                                            <p:fltVal val="0"/>
                                          </p:val>
                                        </p:tav>
                                      </p:tavLst>
                                    </p:anim>
                                    <p:animEffect transition="in" filter="fade">
                                      <p:cBhvr>
                                        <p:cTn id="42" dur="10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5938156" cy="353389"/>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en-US" sz="1500" b="1" dirty="0">
                <a:solidFill>
                  <a:srgbClr val="C00000"/>
                </a:solidFill>
                <a:latin typeface="Century Gothic"/>
                <a:ea typeface="Century Gothic"/>
                <a:cs typeface="Century Gothic"/>
                <a:sym typeface="Century Gothic"/>
              </a:rPr>
              <a:t>Why </a:t>
            </a:r>
            <a:r>
              <a:rPr lang="en-US" sz="1500" b="1">
                <a:solidFill>
                  <a:srgbClr val="C00000"/>
                </a:solidFill>
                <a:latin typeface="Century Gothic"/>
                <a:ea typeface="Century Gothic"/>
                <a:cs typeface="Century Gothic"/>
                <a:sym typeface="Century Gothic"/>
              </a:rPr>
              <a:t>Do We Need </a:t>
            </a:r>
            <a:r>
              <a:rPr lang="en-US" sz="1500" b="1" dirty="0">
                <a:solidFill>
                  <a:srgbClr val="C00000"/>
                </a:solidFill>
                <a:latin typeface="Century Gothic"/>
                <a:ea typeface="Century Gothic"/>
                <a:cs typeface="Century Gothic"/>
                <a:sym typeface="Century Gothic"/>
              </a:rPr>
              <a:t>Business Continuity Management (BCM)?</a:t>
            </a:r>
            <a:endParaRPr lang="en-US" sz="1500" b="1" dirty="0">
              <a:solidFill>
                <a:srgbClr val="7F7F7F"/>
              </a:solidFill>
              <a:latin typeface="Century Gothic"/>
              <a:ea typeface="Century Gothic"/>
              <a:cs typeface="Century Gothic"/>
              <a:sym typeface="Century Gothic"/>
            </a:endParaRPr>
          </a:p>
        </p:txBody>
      </p:sp>
      <p:sp>
        <p:nvSpPr>
          <p:cNvPr id="192" name="Google Shape;192;p17"/>
          <p:cNvSpPr/>
          <p:nvPr/>
        </p:nvSpPr>
        <p:spPr>
          <a:xfrm>
            <a:off x="774556" y="1150758"/>
            <a:ext cx="7578870" cy="1963071"/>
          </a:xfrm>
          <a:prstGeom prst="rect">
            <a:avLst/>
          </a:prstGeom>
          <a:noFill/>
          <a:ln>
            <a:noFill/>
          </a:ln>
        </p:spPr>
        <p:txBody>
          <a:bodyPr spcFirstLastPara="1" wrap="square" lIns="68575" tIns="34275" rIns="68575" bIns="34275" anchor="t" anchorCtr="0">
            <a:noAutofit/>
          </a:bodyPr>
          <a:lstStyle/>
          <a:p>
            <a:r>
              <a:rPr lang="en-US" sz="1200" dirty="0">
                <a:solidFill>
                  <a:schemeClr val="tx1">
                    <a:lumMod val="75000"/>
                    <a:lumOff val="25000"/>
                  </a:schemeClr>
                </a:solidFill>
                <a:latin typeface="Century Gothic" panose="020B0502020202020204" pitchFamily="34" charset="0"/>
              </a:rPr>
              <a:t>Q. Do we know what to do when we experience a business interruption?</a:t>
            </a:r>
          </a:p>
          <a:p>
            <a:endParaRPr lang="en-US" sz="1200" dirty="0">
              <a:solidFill>
                <a:schemeClr val="tx1">
                  <a:lumMod val="75000"/>
                  <a:lumOff val="25000"/>
                </a:schemeClr>
              </a:solidFill>
              <a:latin typeface="Century Gothic" panose="020B0502020202020204" pitchFamily="34" charset="0"/>
            </a:endParaRPr>
          </a:p>
          <a:p>
            <a:r>
              <a:rPr lang="en-US" sz="1200" dirty="0">
                <a:solidFill>
                  <a:schemeClr val="tx1">
                    <a:lumMod val="75000"/>
                    <a:lumOff val="25000"/>
                  </a:schemeClr>
                </a:solidFill>
                <a:latin typeface="Century Gothic" panose="020B0502020202020204" pitchFamily="34" charset="0"/>
              </a:rPr>
              <a:t>Q. Who will be responsible to ensure the continuation of our business operations?</a:t>
            </a:r>
          </a:p>
          <a:p>
            <a:endParaRPr lang="en-US" sz="1200" dirty="0">
              <a:solidFill>
                <a:schemeClr val="tx1">
                  <a:lumMod val="75000"/>
                  <a:lumOff val="25000"/>
                </a:schemeClr>
              </a:solidFill>
              <a:latin typeface="Century Gothic" panose="020B0502020202020204" pitchFamily="34" charset="0"/>
            </a:endParaRPr>
          </a:p>
          <a:p>
            <a:r>
              <a:rPr lang="en-US" sz="1200" dirty="0">
                <a:solidFill>
                  <a:schemeClr val="tx1">
                    <a:lumMod val="75000"/>
                    <a:lumOff val="25000"/>
                  </a:schemeClr>
                </a:solidFill>
                <a:latin typeface="Century Gothic" panose="020B0502020202020204" pitchFamily="34" charset="0"/>
              </a:rPr>
              <a:t>Q. How should we handle the media should a disaster affect the Ministry?  </a:t>
            </a:r>
          </a:p>
          <a:p>
            <a:endParaRPr lang="en-US" sz="1200" dirty="0">
              <a:solidFill>
                <a:schemeClr val="tx1">
                  <a:lumMod val="75000"/>
                  <a:lumOff val="25000"/>
                </a:schemeClr>
              </a:solidFill>
              <a:latin typeface="Century Gothic" panose="020B0502020202020204" pitchFamily="34" charset="0"/>
            </a:endParaRPr>
          </a:p>
          <a:p>
            <a:r>
              <a:rPr lang="en-US" sz="1200" dirty="0">
                <a:solidFill>
                  <a:schemeClr val="tx1">
                    <a:lumMod val="75000"/>
                    <a:lumOff val="25000"/>
                  </a:schemeClr>
                </a:solidFill>
                <a:latin typeface="Century Gothic" panose="020B0502020202020204" pitchFamily="34" charset="0"/>
              </a:rPr>
              <a:t>Q. How do we know that our recovery plan will work?</a:t>
            </a: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grpSp>
        <p:nvGrpSpPr>
          <p:cNvPr id="3" name="Group 2">
            <a:extLst>
              <a:ext uri="{FF2B5EF4-FFF2-40B4-BE49-F238E27FC236}">
                <a16:creationId xmlns:a16="http://schemas.microsoft.com/office/drawing/2014/main" id="{17D2DA76-BAC5-92BF-43EC-9B79634884D8}"/>
              </a:ext>
            </a:extLst>
          </p:cNvPr>
          <p:cNvGrpSpPr/>
          <p:nvPr/>
        </p:nvGrpSpPr>
        <p:grpSpPr>
          <a:xfrm>
            <a:off x="790575" y="2774277"/>
            <a:ext cx="7562850" cy="697764"/>
            <a:chOff x="352425" y="3275342"/>
            <a:chExt cx="8439150" cy="887084"/>
          </a:xfrm>
        </p:grpSpPr>
        <p:sp>
          <p:nvSpPr>
            <p:cNvPr id="2" name="Rectangle 1">
              <a:extLst>
                <a:ext uri="{FF2B5EF4-FFF2-40B4-BE49-F238E27FC236}">
                  <a16:creationId xmlns:a16="http://schemas.microsoft.com/office/drawing/2014/main" id="{0F3AF9CA-6C84-CD48-4F0F-9661576FA1A8}"/>
                </a:ext>
              </a:extLst>
            </p:cNvPr>
            <p:cNvSpPr/>
            <p:nvPr/>
          </p:nvSpPr>
          <p:spPr>
            <a:xfrm>
              <a:off x="352425" y="3275342"/>
              <a:ext cx="8439150" cy="88708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Google Shape;192;p17">
              <a:extLst>
                <a:ext uri="{FF2B5EF4-FFF2-40B4-BE49-F238E27FC236}">
                  <a16:creationId xmlns:a16="http://schemas.microsoft.com/office/drawing/2014/main" id="{75EBDB3E-8D9F-9179-AB1B-DF50012BB0CE}"/>
                </a:ext>
              </a:extLst>
            </p:cNvPr>
            <p:cNvSpPr/>
            <p:nvPr/>
          </p:nvSpPr>
          <p:spPr>
            <a:xfrm>
              <a:off x="662668" y="3421996"/>
              <a:ext cx="7890782" cy="593774"/>
            </a:xfrm>
            <a:prstGeom prst="rect">
              <a:avLst/>
            </a:prstGeom>
            <a:noFill/>
            <a:ln>
              <a:noFill/>
            </a:ln>
          </p:spPr>
          <p:txBody>
            <a:bodyPr spcFirstLastPara="1" wrap="square" lIns="68575" tIns="34275" rIns="68575" bIns="34275" anchor="t" anchorCtr="0">
              <a:noAutofit/>
            </a:bodyPr>
            <a:lstStyle/>
            <a:p>
              <a:r>
                <a:rPr lang="en-US" sz="1200" b="1" dirty="0">
                  <a:solidFill>
                    <a:schemeClr val="bg1"/>
                  </a:solidFill>
                  <a:latin typeface="Century Gothic" panose="020B0502020202020204" pitchFamily="34" charset="0"/>
                </a:rPr>
                <a:t>Answer: Implementing a Business Continuity Management System will help us answer these questions!</a:t>
              </a:r>
            </a:p>
          </p:txBody>
        </p: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09| www.ecovisalsabti.com</a:t>
            </a:r>
          </a:p>
        </p:txBody>
      </p:sp>
      <p:sp>
        <p:nvSpPr>
          <p:cNvPr id="18" name="TextBox 17">
            <a:extLst>
              <a:ext uri="{FF2B5EF4-FFF2-40B4-BE49-F238E27FC236}">
                <a16:creationId xmlns:a16="http://schemas.microsoft.com/office/drawing/2014/main" id="{A63DB862-79F2-F484-6589-E509ECF1B231}"/>
              </a:ext>
            </a:extLst>
          </p:cNvPr>
          <p:cNvSpPr txBox="1"/>
          <p:nvPr/>
        </p:nvSpPr>
        <p:spPr>
          <a:xfrm>
            <a:off x="662668" y="708099"/>
            <a:ext cx="5842512" cy="369332"/>
          </a:xfrm>
          <a:prstGeom prst="rect">
            <a:avLst/>
          </a:prstGeom>
          <a:noFill/>
        </p:spPr>
        <p:txBody>
          <a:bodyPr wrap="square">
            <a:spAutoFit/>
          </a:bodyPr>
          <a:lstStyle/>
          <a:p>
            <a:r>
              <a:rPr lang="en-US" sz="1800" b="1" dirty="0">
                <a:solidFill>
                  <a:schemeClr val="tx1">
                    <a:lumMod val="75000"/>
                    <a:lumOff val="25000"/>
                  </a:schemeClr>
                </a:solidFill>
                <a:latin typeface="Century Gothic" panose="020B0502020202020204" pitchFamily="34" charset="0"/>
              </a:rPr>
              <a:t>Generalized Approach </a:t>
            </a:r>
            <a:endParaRPr lang="en-US" b="1"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4040158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23188"/>
            <a:ext cx="5938156" cy="353389"/>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en-US" sz="1500" b="1" dirty="0">
                <a:solidFill>
                  <a:srgbClr val="C00000"/>
                </a:solidFill>
                <a:latin typeface="Century Gothic"/>
                <a:ea typeface="Century Gothic"/>
                <a:cs typeface="Century Gothic"/>
                <a:sym typeface="Century Gothic"/>
              </a:rPr>
              <a:t>Why Do Need Business Continuity Management (BCM)?</a:t>
            </a:r>
            <a:endParaRPr lang="en-US" sz="1500" b="1" dirty="0">
              <a:solidFill>
                <a:srgbClr val="7F7F7F"/>
              </a:solidFill>
              <a:latin typeface="Century Gothic"/>
              <a:ea typeface="Century Gothic"/>
              <a:cs typeface="Century Gothic"/>
              <a:sym typeface="Century Gothic"/>
            </a:endParaRPr>
          </a:p>
        </p:txBody>
      </p:sp>
      <p:sp>
        <p:nvSpPr>
          <p:cNvPr id="192" name="Google Shape;192;p17"/>
          <p:cNvSpPr/>
          <p:nvPr/>
        </p:nvSpPr>
        <p:spPr>
          <a:xfrm>
            <a:off x="774556" y="1073060"/>
            <a:ext cx="8172594" cy="1963071"/>
          </a:xfrm>
          <a:prstGeom prst="rect">
            <a:avLst/>
          </a:prstGeom>
          <a:noFill/>
          <a:ln>
            <a:noFill/>
          </a:ln>
        </p:spPr>
        <p:txBody>
          <a:bodyPr spcFirstLastPara="1" wrap="square" lIns="68575" tIns="34275" rIns="68575" bIns="34275" anchor="t" anchorCtr="0">
            <a:noAutofit/>
          </a:bodyPr>
          <a:lstStyle/>
          <a:p>
            <a:pPr algn="just"/>
            <a:r>
              <a:rPr lang="en-US" sz="1200" dirty="0">
                <a:latin typeface="Century Gothic" panose="020B0502020202020204" pitchFamily="34" charset="0"/>
              </a:rPr>
              <a:t>Chief Audit Executive (CAE) should be able to answer the following three simple : </a:t>
            </a:r>
          </a:p>
          <a:p>
            <a:pPr algn="just"/>
            <a:endParaRPr lang="en-US" sz="1200" dirty="0">
              <a:latin typeface="Century Gothic" panose="020B0502020202020204" pitchFamily="34" charset="0"/>
            </a:endParaRPr>
          </a:p>
          <a:p>
            <a:pPr marL="342900" indent="-342900" algn="just">
              <a:buAutoNum type="arabicPeriod"/>
            </a:pPr>
            <a:r>
              <a:rPr lang="en-US" sz="1200" dirty="0">
                <a:latin typeface="Century Gothic" panose="020B0502020202020204" pitchFamily="34" charset="0"/>
              </a:rPr>
              <a:t>Does the organization’s leadership understand the current business continuity risk level and the potential impacts of likely degrees of loss? </a:t>
            </a:r>
          </a:p>
          <a:p>
            <a:pPr marL="342900" indent="-342900" algn="just">
              <a:buAutoNum type="arabicPeriod"/>
            </a:pPr>
            <a:endParaRPr lang="en-US" sz="1200" dirty="0">
              <a:latin typeface="Century Gothic" panose="020B0502020202020204" pitchFamily="34" charset="0"/>
            </a:endParaRPr>
          </a:p>
          <a:p>
            <a:pPr marL="342900" indent="-342900" algn="just">
              <a:buAutoNum type="arabicPeriod"/>
            </a:pPr>
            <a:r>
              <a:rPr lang="en-US" sz="1200" dirty="0">
                <a:latin typeface="Century Gothic" panose="020B0502020202020204" pitchFamily="34" charset="0"/>
              </a:rPr>
              <a:t>Can the organization prove the business continuity risks are mitigated to an approved acceptable level and are recertified periodically? </a:t>
            </a:r>
          </a:p>
          <a:p>
            <a:pPr marL="342900" indent="-342900" algn="just">
              <a:buAutoNum type="arabicPeriod"/>
            </a:pPr>
            <a:endParaRPr lang="en-US" sz="1200" dirty="0">
              <a:latin typeface="Century Gothic" panose="020B0502020202020204" pitchFamily="34" charset="0"/>
            </a:endParaRPr>
          </a:p>
          <a:p>
            <a:pPr marL="342900" indent="-342900" algn="just">
              <a:buAutoNum type="arabicPeriod"/>
            </a:pPr>
            <a:r>
              <a:rPr lang="en-US" sz="1200" dirty="0">
                <a:latin typeface="Century Gothic" panose="020B0502020202020204" pitchFamily="34" charset="0"/>
              </a:rPr>
              <a:t>If an unacceptable business continuity risk exists but executive management has decided to assume the risk, are the organization’s owners, business partners, and other constituents aware that management has decided not to mitigate the risk? Also, has the decision to accept the risk been properly documented?</a:t>
            </a:r>
          </a:p>
        </p:txBody>
      </p:sp>
      <p:grpSp>
        <p:nvGrpSpPr>
          <p:cNvPr id="193" name="Google Shape;193;p17"/>
          <p:cNvGrpSpPr/>
          <p:nvPr/>
        </p:nvGrpSpPr>
        <p:grpSpPr>
          <a:xfrm>
            <a:off x="774555" y="559434"/>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10| www.ecovisalsabti.com</a:t>
            </a:r>
          </a:p>
        </p:txBody>
      </p:sp>
      <p:sp>
        <p:nvSpPr>
          <p:cNvPr id="18" name="TextBox 17">
            <a:extLst>
              <a:ext uri="{FF2B5EF4-FFF2-40B4-BE49-F238E27FC236}">
                <a16:creationId xmlns:a16="http://schemas.microsoft.com/office/drawing/2014/main" id="{A63DB862-79F2-F484-6589-E509ECF1B231}"/>
              </a:ext>
            </a:extLst>
          </p:cNvPr>
          <p:cNvSpPr txBox="1"/>
          <p:nvPr/>
        </p:nvSpPr>
        <p:spPr>
          <a:xfrm>
            <a:off x="662668" y="630401"/>
            <a:ext cx="5842512" cy="369332"/>
          </a:xfrm>
          <a:prstGeom prst="rect">
            <a:avLst/>
          </a:prstGeom>
          <a:noFill/>
        </p:spPr>
        <p:txBody>
          <a:bodyPr wrap="square">
            <a:spAutoFit/>
          </a:bodyPr>
          <a:lstStyle/>
          <a:p>
            <a:r>
              <a:rPr lang="en-US" sz="1800" b="1" dirty="0">
                <a:solidFill>
                  <a:schemeClr val="tx1">
                    <a:lumMod val="75000"/>
                    <a:lumOff val="25000"/>
                  </a:schemeClr>
                </a:solidFill>
                <a:latin typeface="Century Gothic" panose="020B0502020202020204" pitchFamily="34" charset="0"/>
              </a:rPr>
              <a:t>Management Approach</a:t>
            </a:r>
            <a:endParaRPr lang="en-US" b="1" dirty="0">
              <a:solidFill>
                <a:schemeClr val="tx1">
                  <a:lumMod val="75000"/>
                  <a:lumOff val="25000"/>
                </a:schemeClr>
              </a:solidFill>
              <a:latin typeface="Century Gothic" panose="020B0502020202020204" pitchFamily="34" charset="0"/>
            </a:endParaRPr>
          </a:p>
        </p:txBody>
      </p:sp>
      <p:pic>
        <p:nvPicPr>
          <p:cNvPr id="13" name="Picture 12">
            <a:extLst>
              <a:ext uri="{FF2B5EF4-FFF2-40B4-BE49-F238E27FC236}">
                <a16:creationId xmlns:a16="http://schemas.microsoft.com/office/drawing/2014/main" id="{7070B4B6-49C5-C55A-A47A-6B5FBACEDAEC}"/>
              </a:ext>
            </a:extLst>
          </p:cNvPr>
          <p:cNvPicPr>
            <a:picLocks noChangeAspect="1"/>
          </p:cNvPicPr>
          <p:nvPr/>
        </p:nvPicPr>
        <p:blipFill>
          <a:blip r:embed="rId3"/>
          <a:stretch>
            <a:fillRect/>
          </a:stretch>
        </p:blipFill>
        <p:spPr>
          <a:xfrm>
            <a:off x="7839075" y="3449914"/>
            <a:ext cx="980617" cy="1241051"/>
          </a:xfrm>
          <a:prstGeom prst="rect">
            <a:avLst/>
          </a:prstGeom>
        </p:spPr>
      </p:pic>
      <p:sp>
        <p:nvSpPr>
          <p:cNvPr id="14" name="Rectangle 13">
            <a:extLst>
              <a:ext uri="{FF2B5EF4-FFF2-40B4-BE49-F238E27FC236}">
                <a16:creationId xmlns:a16="http://schemas.microsoft.com/office/drawing/2014/main" id="{2C506E3E-AFEB-363F-CCC0-4085B506EC3E}"/>
              </a:ext>
            </a:extLst>
          </p:cNvPr>
          <p:cNvSpPr/>
          <p:nvPr/>
        </p:nvSpPr>
        <p:spPr>
          <a:xfrm>
            <a:off x="790575" y="3722342"/>
            <a:ext cx="6614565" cy="6977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sz="1200" b="1" dirty="0"/>
              <a:t>If any of the answer is ‘No’ then GTAG BCM can help.</a:t>
            </a:r>
          </a:p>
          <a:p>
            <a:r>
              <a:rPr lang="en-US" sz="1200" b="1" dirty="0"/>
              <a:t>This guide aims to help CAEs understand the BCM program, risks, and controls and to prepare them with information for executive- and board-level discussions. </a:t>
            </a:r>
          </a:p>
        </p:txBody>
      </p:sp>
    </p:spTree>
    <p:extLst>
      <p:ext uri="{BB962C8B-B14F-4D97-AF65-F5344CB8AC3E}">
        <p14:creationId xmlns:p14="http://schemas.microsoft.com/office/powerpoint/2010/main" val="3952302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24;p15">
            <a:extLst>
              <a:ext uri="{FF2B5EF4-FFF2-40B4-BE49-F238E27FC236}">
                <a16:creationId xmlns:a16="http://schemas.microsoft.com/office/drawing/2014/main" id="{87A61D78-0CD8-1843-FE44-CF2A19BFD91B}"/>
              </a:ext>
            </a:extLst>
          </p:cNvPr>
          <p:cNvSpPr/>
          <p:nvPr/>
        </p:nvSpPr>
        <p:spPr>
          <a:xfrm rot="-671048">
            <a:off x="5840639" y="617813"/>
            <a:ext cx="3576429" cy="3576429"/>
          </a:xfrm>
          <a:prstGeom prst="ellipse">
            <a:avLst/>
          </a:prstGeom>
          <a:solidFill>
            <a:schemeClr val="tx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entury Gothic"/>
              <a:ea typeface="Century Gothic"/>
              <a:cs typeface="Century Gothic"/>
              <a:sym typeface="Century Gothic"/>
            </a:endParaRPr>
          </a:p>
        </p:txBody>
      </p:sp>
      <p:grpSp>
        <p:nvGrpSpPr>
          <p:cNvPr id="10" name="Google Shape;125;p15">
            <a:extLst>
              <a:ext uri="{FF2B5EF4-FFF2-40B4-BE49-F238E27FC236}">
                <a16:creationId xmlns:a16="http://schemas.microsoft.com/office/drawing/2014/main" id="{EF827BE2-5736-7326-8669-647C7EDE2BBE}"/>
              </a:ext>
            </a:extLst>
          </p:cNvPr>
          <p:cNvGrpSpPr/>
          <p:nvPr/>
        </p:nvGrpSpPr>
        <p:grpSpPr>
          <a:xfrm rot="-671048">
            <a:off x="5580298" y="324859"/>
            <a:ext cx="4097111" cy="4162338"/>
            <a:chOff x="9124043" y="-2040757"/>
            <a:chExt cx="5462814" cy="5549784"/>
          </a:xfrm>
        </p:grpSpPr>
        <p:sp>
          <p:nvSpPr>
            <p:cNvPr id="11" name="Google Shape;126;p15">
              <a:extLst>
                <a:ext uri="{FF2B5EF4-FFF2-40B4-BE49-F238E27FC236}">
                  <a16:creationId xmlns:a16="http://schemas.microsoft.com/office/drawing/2014/main" id="{1C665708-A31D-0E14-C2E1-C2F70C4DEF80}"/>
                </a:ext>
              </a:extLst>
            </p:cNvPr>
            <p:cNvSpPr/>
            <p:nvPr/>
          </p:nvSpPr>
          <p:spPr>
            <a:xfrm>
              <a:off x="11447915" y="334710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2" name="Google Shape;127;p15">
              <a:extLst>
                <a:ext uri="{FF2B5EF4-FFF2-40B4-BE49-F238E27FC236}">
                  <a16:creationId xmlns:a16="http://schemas.microsoft.com/office/drawing/2014/main" id="{821F0D6E-CD86-68D7-36C7-9FED5FBD6B16}"/>
                </a:ext>
              </a:extLst>
            </p:cNvPr>
            <p:cNvSpPr/>
            <p:nvPr/>
          </p:nvSpPr>
          <p:spPr>
            <a:xfrm>
              <a:off x="9124043" y="-2040757"/>
              <a:ext cx="5462814" cy="5462814"/>
            </a:xfrm>
            <a:prstGeom prst="ellipse">
              <a:avLst/>
            </a:prstGeom>
            <a:no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dirty="0">
                <a:solidFill>
                  <a:schemeClr val="lt1"/>
                </a:solidFill>
                <a:latin typeface="Century Gothic"/>
                <a:ea typeface="Century Gothic"/>
                <a:cs typeface="Century Gothic"/>
                <a:sym typeface="Century Gothic"/>
              </a:endParaRPr>
            </a:p>
          </p:txBody>
        </p:sp>
        <p:sp>
          <p:nvSpPr>
            <p:cNvPr id="13" name="Google Shape;128;p15">
              <a:extLst>
                <a:ext uri="{FF2B5EF4-FFF2-40B4-BE49-F238E27FC236}">
                  <a16:creationId xmlns:a16="http://schemas.microsoft.com/office/drawing/2014/main" id="{0DE93B77-9683-511B-0D56-18854FC9AEA8}"/>
                </a:ext>
              </a:extLst>
            </p:cNvPr>
            <p:cNvSpPr/>
            <p:nvPr/>
          </p:nvSpPr>
          <p:spPr>
            <a:xfrm>
              <a:off x="12552815" y="-2009573"/>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2" name="Title 4">
            <a:extLst>
              <a:ext uri="{FF2B5EF4-FFF2-40B4-BE49-F238E27FC236}">
                <a16:creationId xmlns:a16="http://schemas.microsoft.com/office/drawing/2014/main" id="{E0E898AF-FC51-4618-A1E4-275BB7A581C6}"/>
              </a:ext>
            </a:extLst>
          </p:cNvPr>
          <p:cNvSpPr txBox="1">
            <a:spLocks/>
          </p:cNvSpPr>
          <p:nvPr/>
        </p:nvSpPr>
        <p:spPr>
          <a:xfrm>
            <a:off x="6162675" y="1732550"/>
            <a:ext cx="3004313" cy="948007"/>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a:solidFill>
                  <a:schemeClr val="bg1"/>
                </a:solidFill>
                <a:latin typeface="Century Gothic" panose="020B0502020202020204" pitchFamily="34" charset="0"/>
              </a:rPr>
              <a:t>Take-on for </a:t>
            </a:r>
          </a:p>
          <a:p>
            <a:pPr algn="ctr"/>
            <a:r>
              <a:rPr lang="en-US" sz="3200" b="1" dirty="0">
                <a:solidFill>
                  <a:schemeClr val="bg1"/>
                </a:solidFill>
                <a:latin typeface="Century Gothic" panose="020B0502020202020204" pitchFamily="34" charset="0"/>
              </a:rPr>
              <a:t>Today’s Session! </a:t>
            </a:r>
          </a:p>
        </p:txBody>
      </p:sp>
      <p:sp>
        <p:nvSpPr>
          <p:cNvPr id="3"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08A9A629-0B82-41AE-0FA5-A95C739FE3E0}"/>
              </a:ext>
            </a:extLst>
          </p:cNvPr>
          <p:cNvSpPr/>
          <p:nvPr/>
        </p:nvSpPr>
        <p:spPr bwMode="gray">
          <a:xfrm>
            <a:off x="1733445" y="666292"/>
            <a:ext cx="3794307" cy="998999"/>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tx1">
                    <a:lumMod val="75000"/>
                    <a:lumOff val="25000"/>
                  </a:schemeClr>
                </a:solidFill>
                <a:latin typeface="Century Gothic" panose="020B0502020202020204" pitchFamily="34" charset="0"/>
                <a:cs typeface="Calibri" panose="020F0502020204030204" pitchFamily="34" charset="0"/>
              </a:rPr>
              <a:t>Introduction to </a:t>
            </a:r>
            <a:r>
              <a:rPr lang="en-US" sz="2000" kern="0" dirty="0">
                <a:effectLst/>
                <a:latin typeface="Century Gothic" panose="020B0502020202020204" pitchFamily="34" charset="0"/>
                <a:ea typeface="MS PGothic" panose="020B0600070205080204" pitchFamily="34" charset="-128"/>
              </a:rPr>
              <a:t>Business Continuity Management (BCM)</a:t>
            </a:r>
            <a:endParaRPr lang="en-US" sz="2000" kern="0" dirty="0">
              <a:solidFill>
                <a:schemeClr val="tx1">
                  <a:lumMod val="75000"/>
                  <a:lumOff val="25000"/>
                </a:schemeClr>
              </a:solidFill>
              <a:latin typeface="Century Gothic" panose="020B0502020202020204" pitchFamily="34" charset="0"/>
              <a:cs typeface="Calibri" panose="020F0502020204030204" pitchFamily="34" charset="0"/>
            </a:endParaRPr>
          </a:p>
        </p:txBody>
      </p:sp>
      <p:sp>
        <p:nvSpPr>
          <p:cNvPr id="4"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098CD2A3-72BC-092E-F24A-BE9DEB013BCD}"/>
              </a:ext>
            </a:extLst>
          </p:cNvPr>
          <p:cNvSpPr/>
          <p:nvPr/>
        </p:nvSpPr>
        <p:spPr bwMode="gray">
          <a:xfrm>
            <a:off x="926758" y="559395"/>
            <a:ext cx="926630" cy="1206065"/>
          </a:xfrm>
          <a:prstGeom prst="roundRect">
            <a:avLst>
              <a:gd name="adj" fmla="val 9083"/>
            </a:avLst>
          </a:prstGeom>
          <a:solidFill>
            <a:srgbClr val="C71F3F"/>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1</a:t>
            </a:r>
          </a:p>
        </p:txBody>
      </p:sp>
      <p:sp>
        <p:nvSpPr>
          <p:cNvPr id="5"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7E7475B5-75F7-0E10-CB43-EC054822BF7B}"/>
              </a:ext>
            </a:extLst>
          </p:cNvPr>
          <p:cNvSpPr/>
          <p:nvPr/>
        </p:nvSpPr>
        <p:spPr bwMode="gray">
          <a:xfrm>
            <a:off x="1692277" y="2114671"/>
            <a:ext cx="3792064" cy="965249"/>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tx1">
                    <a:lumMod val="75000"/>
                    <a:lumOff val="25000"/>
                  </a:schemeClr>
                </a:solidFill>
                <a:latin typeface="Century Gothic" panose="020B0502020202020204" pitchFamily="34" charset="0"/>
                <a:cs typeface="Arial" panose="020B0604020202020204" pitchFamily="34" charset="0"/>
              </a:rPr>
              <a:t>Internal Audit Evaluation of Key BCM Elements</a:t>
            </a:r>
          </a:p>
        </p:txBody>
      </p:sp>
      <p:sp>
        <p:nvSpPr>
          <p:cNvPr id="6"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C483303C-4385-8722-7018-2F4180FE0783}"/>
              </a:ext>
            </a:extLst>
          </p:cNvPr>
          <p:cNvSpPr/>
          <p:nvPr/>
        </p:nvSpPr>
        <p:spPr bwMode="gray">
          <a:xfrm>
            <a:off x="930298" y="2007774"/>
            <a:ext cx="926630" cy="1105317"/>
          </a:xfrm>
          <a:prstGeom prst="roundRect">
            <a:avLst>
              <a:gd name="adj" fmla="val 9083"/>
            </a:avLst>
          </a:prstGeom>
          <a:solidFill>
            <a:srgbClr val="C71F3F"/>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2</a:t>
            </a:r>
          </a:p>
        </p:txBody>
      </p:sp>
      <p:sp>
        <p:nvSpPr>
          <p:cNvPr id="7"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95A4996D-7D7A-0AE2-5B21-8EE20C1E6757}"/>
              </a:ext>
            </a:extLst>
          </p:cNvPr>
          <p:cNvSpPr/>
          <p:nvPr/>
        </p:nvSpPr>
        <p:spPr bwMode="gray">
          <a:xfrm>
            <a:off x="1692277" y="3471019"/>
            <a:ext cx="3783085" cy="1013672"/>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bg1">
                    <a:lumMod val="75000"/>
                  </a:schemeClr>
                </a:solidFill>
                <a:latin typeface="Century Gothic" panose="020B0502020202020204" pitchFamily="34" charset="0"/>
                <a:cs typeface="Arial" panose="020B0604020202020204" pitchFamily="34" charset="0"/>
              </a:rPr>
              <a:t>Sample Work Programs for BCM Assurance or Advisory Engagements</a:t>
            </a:r>
          </a:p>
        </p:txBody>
      </p:sp>
      <p:sp>
        <p:nvSpPr>
          <p:cNvPr id="8"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67C0171D-5CDB-3DD8-06EC-1791B9D66E0F}"/>
              </a:ext>
            </a:extLst>
          </p:cNvPr>
          <p:cNvSpPr/>
          <p:nvPr/>
        </p:nvSpPr>
        <p:spPr bwMode="gray">
          <a:xfrm>
            <a:off x="944469" y="3398575"/>
            <a:ext cx="926630" cy="1086116"/>
          </a:xfrm>
          <a:prstGeom prst="roundRect">
            <a:avLst>
              <a:gd name="adj" fmla="val 9083"/>
            </a:avLst>
          </a:prstGeom>
          <a:solidFill>
            <a:schemeClr val="bg1">
              <a:lumMod val="75000"/>
            </a:schemeClr>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3</a:t>
            </a:r>
          </a:p>
        </p:txBody>
      </p:sp>
      <p:grpSp>
        <p:nvGrpSpPr>
          <p:cNvPr id="14" name="Google Shape;193;p17">
            <a:extLst>
              <a:ext uri="{FF2B5EF4-FFF2-40B4-BE49-F238E27FC236}">
                <a16:creationId xmlns:a16="http://schemas.microsoft.com/office/drawing/2014/main" id="{F7CA0EB0-705B-97D4-4153-C93E7B499D2C}"/>
              </a:ext>
            </a:extLst>
          </p:cNvPr>
          <p:cNvGrpSpPr/>
          <p:nvPr/>
        </p:nvGrpSpPr>
        <p:grpSpPr>
          <a:xfrm>
            <a:off x="2031398" y="3069065"/>
            <a:ext cx="2974943" cy="34289"/>
            <a:chOff x="5029200" y="2769580"/>
            <a:chExt cx="3966590" cy="45719"/>
          </a:xfrm>
        </p:grpSpPr>
        <p:sp>
          <p:nvSpPr>
            <p:cNvPr id="15" name="Google Shape;194;p17">
              <a:extLst>
                <a:ext uri="{FF2B5EF4-FFF2-40B4-BE49-F238E27FC236}">
                  <a16:creationId xmlns:a16="http://schemas.microsoft.com/office/drawing/2014/main" id="{6ABFCA9C-BA17-6EAA-10C5-D07CD0C62232}"/>
                </a:ext>
              </a:extLst>
            </p:cNvPr>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6" name="Google Shape;195;p17">
              <a:extLst>
                <a:ext uri="{FF2B5EF4-FFF2-40B4-BE49-F238E27FC236}">
                  <a16:creationId xmlns:a16="http://schemas.microsoft.com/office/drawing/2014/main" id="{57578AFB-9EC8-5C80-709F-3C5926C4D225}"/>
                </a:ext>
              </a:extLst>
            </p:cNvPr>
            <p:cNvCxnSpPr>
              <a:cxnSpLocks/>
            </p:cNvCxnSpPr>
            <p:nvPr/>
          </p:nvCxnSpPr>
          <p:spPr>
            <a:xfrm>
              <a:off x="5711825" y="2792439"/>
              <a:ext cx="3283965" cy="0"/>
            </a:xfrm>
            <a:prstGeom prst="straightConnector1">
              <a:avLst/>
            </a:prstGeom>
            <a:noFill/>
            <a:ln w="9525" cap="flat" cmpd="sng">
              <a:solidFill>
                <a:srgbClr val="C00000"/>
              </a:solidFill>
              <a:prstDash val="solid"/>
              <a:miter lim="800000"/>
              <a:headEnd type="none" w="sm" len="sm"/>
              <a:tailEnd type="none" w="sm" len="sm"/>
            </a:ln>
          </p:spPr>
        </p:cxnSp>
      </p:grpSp>
    </p:spTree>
    <p:extLst>
      <p:ext uri="{BB962C8B-B14F-4D97-AF65-F5344CB8AC3E}">
        <p14:creationId xmlns:p14="http://schemas.microsoft.com/office/powerpoint/2010/main" val="333281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pSp>
        <p:nvGrpSpPr>
          <p:cNvPr id="161" name="Google Shape;161;p16"/>
          <p:cNvGrpSpPr/>
          <p:nvPr/>
        </p:nvGrpSpPr>
        <p:grpSpPr>
          <a:xfrm>
            <a:off x="1149760" y="1340984"/>
            <a:ext cx="2033588" cy="2033588"/>
            <a:chOff x="-1266371" y="4076700"/>
            <a:chExt cx="4165600" cy="4165600"/>
          </a:xfrm>
        </p:grpSpPr>
        <p:sp>
          <p:nvSpPr>
            <p:cNvPr id="162" name="Google Shape;162;p16"/>
            <p:cNvSpPr/>
            <p:nvPr/>
          </p:nvSpPr>
          <p:spPr>
            <a:xfrm>
              <a:off x="-1025071" y="4318000"/>
              <a:ext cx="3683000" cy="3683000"/>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63" name="Google Shape;163;p16"/>
            <p:cNvGrpSpPr/>
            <p:nvPr/>
          </p:nvGrpSpPr>
          <p:grpSpPr>
            <a:xfrm>
              <a:off x="-1266371" y="4076700"/>
              <a:ext cx="4165600" cy="4165600"/>
              <a:chOff x="-1266371" y="4076700"/>
              <a:chExt cx="4165600" cy="4165600"/>
            </a:xfrm>
          </p:grpSpPr>
          <p:sp>
            <p:nvSpPr>
              <p:cNvPr id="164" name="Google Shape;164;p16"/>
              <p:cNvSpPr/>
              <p:nvPr/>
            </p:nvSpPr>
            <p:spPr>
              <a:xfrm>
                <a:off x="2697616" y="5348316"/>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65" name="Google Shape;165;p16"/>
              <p:cNvSpPr/>
              <p:nvPr/>
            </p:nvSpPr>
            <p:spPr>
              <a:xfrm>
                <a:off x="-1266371" y="4076700"/>
                <a:ext cx="4165600" cy="4165600"/>
              </a:xfrm>
              <a:prstGeom prst="ellipse">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66" name="Google Shape;166;p16"/>
              <p:cNvSpPr/>
              <p:nvPr/>
            </p:nvSpPr>
            <p:spPr>
              <a:xfrm>
                <a:off x="-920228" y="734608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sp>
        <p:nvSpPr>
          <p:cNvPr id="167" name="Google Shape;167;p16"/>
          <p:cNvSpPr txBox="1"/>
          <p:nvPr/>
        </p:nvSpPr>
        <p:spPr>
          <a:xfrm>
            <a:off x="1482774" y="1902319"/>
            <a:ext cx="1367561" cy="284693"/>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tr-TR" sz="1400" dirty="0">
                <a:solidFill>
                  <a:schemeClr val="lt1"/>
                </a:solidFill>
                <a:latin typeface="Century Gothic"/>
                <a:ea typeface="Century Gothic"/>
                <a:cs typeface="Century Gothic"/>
                <a:sym typeface="Century Gothic"/>
              </a:rPr>
              <a:t>PART </a:t>
            </a:r>
            <a:r>
              <a:rPr lang="en-US" sz="1400" dirty="0">
                <a:solidFill>
                  <a:schemeClr val="lt1"/>
                </a:solidFill>
                <a:latin typeface="Century Gothic"/>
                <a:ea typeface="Century Gothic"/>
                <a:cs typeface="Century Gothic"/>
                <a:sym typeface="Century Gothic"/>
              </a:rPr>
              <a:t>TWO</a:t>
            </a:r>
            <a:r>
              <a:rPr lang="tr-TR" sz="1400" dirty="0">
                <a:solidFill>
                  <a:schemeClr val="lt1"/>
                </a:solidFill>
                <a:latin typeface="Century Gothic"/>
                <a:ea typeface="Century Gothic"/>
                <a:cs typeface="Century Gothic"/>
                <a:sym typeface="Century Gothic"/>
              </a:rPr>
              <a:t> </a:t>
            </a:r>
            <a:endParaRPr sz="1400" dirty="0">
              <a:solidFill>
                <a:schemeClr val="lt1"/>
              </a:solidFill>
              <a:latin typeface="Century Gothic"/>
              <a:ea typeface="Century Gothic"/>
              <a:cs typeface="Century Gothic"/>
              <a:sym typeface="Century Gothic"/>
            </a:endParaRPr>
          </a:p>
        </p:txBody>
      </p:sp>
      <p:sp>
        <p:nvSpPr>
          <p:cNvPr id="168" name="Google Shape;168;p16"/>
          <p:cNvSpPr txBox="1"/>
          <p:nvPr/>
        </p:nvSpPr>
        <p:spPr>
          <a:xfrm>
            <a:off x="1722885" y="2185103"/>
            <a:ext cx="887341" cy="830997"/>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tr-TR" sz="5000" b="1" dirty="0">
                <a:solidFill>
                  <a:schemeClr val="lt1"/>
                </a:solidFill>
                <a:latin typeface="Century Gothic"/>
                <a:ea typeface="Century Gothic"/>
                <a:cs typeface="Century Gothic"/>
                <a:sym typeface="Century Gothic"/>
              </a:rPr>
              <a:t>0</a:t>
            </a:r>
            <a:r>
              <a:rPr lang="en-US" sz="5000" b="1" dirty="0">
                <a:solidFill>
                  <a:schemeClr val="lt1"/>
                </a:solidFill>
                <a:latin typeface="Century Gothic"/>
                <a:ea typeface="Century Gothic"/>
                <a:cs typeface="Century Gothic"/>
                <a:sym typeface="Century Gothic"/>
              </a:rPr>
              <a:t>2</a:t>
            </a:r>
            <a:endParaRPr sz="5000" b="1" dirty="0">
              <a:solidFill>
                <a:schemeClr val="lt1"/>
              </a:solidFill>
              <a:latin typeface="Century Gothic"/>
              <a:ea typeface="Century Gothic"/>
              <a:cs typeface="Century Gothic"/>
              <a:sym typeface="Century Gothic"/>
            </a:endParaRPr>
          </a:p>
        </p:txBody>
      </p:sp>
      <p:sp>
        <p:nvSpPr>
          <p:cNvPr id="169" name="Google Shape;169;p16"/>
          <p:cNvSpPr txBox="1"/>
          <p:nvPr/>
        </p:nvSpPr>
        <p:spPr>
          <a:xfrm>
            <a:off x="3551164" y="1630626"/>
            <a:ext cx="4830836" cy="1805099"/>
          </a:xfrm>
          <a:prstGeom prst="rect">
            <a:avLst/>
          </a:prstGeom>
          <a:noFill/>
          <a:ln>
            <a:noFill/>
          </a:ln>
        </p:spPr>
        <p:txBody>
          <a:bodyPr spcFirstLastPara="1" wrap="square" lIns="68575" tIns="34275" rIns="68575" bIns="34275" anchor="t" anchorCtr="0">
            <a:noAutofit/>
          </a:bodyPr>
          <a:lstStyle/>
          <a:p>
            <a:pPr>
              <a:defRPr/>
            </a:pPr>
            <a:r>
              <a:rPr lang="en-US" sz="3600" dirty="0">
                <a:latin typeface="Century Gothic" panose="020B0502020202020204" pitchFamily="34" charset="0"/>
                <a:ea typeface="MS PGothic" panose="020B0600070205080204" pitchFamily="34" charset="-128"/>
              </a:rPr>
              <a:t>Internal Audit Evaluation of Key BCM Elements</a:t>
            </a:r>
          </a:p>
        </p:txBody>
      </p:sp>
      <p:sp>
        <p:nvSpPr>
          <p:cNvPr id="171" name="Google Shape;171;p16"/>
          <p:cNvSpPr/>
          <p:nvPr/>
        </p:nvSpPr>
        <p:spPr>
          <a:xfrm rot="10800000" flipH="1">
            <a:off x="7249903" y="-757672"/>
            <a:ext cx="1436897" cy="1436897"/>
          </a:xfrm>
          <a:prstGeom prst="ellipse">
            <a:avLst/>
          </a:prstGeom>
          <a:solidFill>
            <a:schemeClr val="tx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2" name="Google Shape;172;p16"/>
          <p:cNvSpPr/>
          <p:nvPr/>
        </p:nvSpPr>
        <p:spPr>
          <a:xfrm rot="10800000" flipH="1">
            <a:off x="6939105" y="4609823"/>
            <a:ext cx="1442895" cy="1442895"/>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3" name="Google Shape;173;p16"/>
          <p:cNvSpPr/>
          <p:nvPr/>
        </p:nvSpPr>
        <p:spPr>
          <a:xfrm rot="10800000" flipH="1">
            <a:off x="3494315" y="972712"/>
            <a:ext cx="330450" cy="330450"/>
          </a:xfrm>
          <a:prstGeom prst="ellipse">
            <a:avLst/>
          </a:prstGeom>
          <a:solidFill>
            <a:schemeClr val="tx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4" name="Google Shape;174;p16"/>
          <p:cNvSpPr/>
          <p:nvPr/>
        </p:nvSpPr>
        <p:spPr>
          <a:xfrm rot="10800000" flipH="1">
            <a:off x="5317016" y="3907550"/>
            <a:ext cx="305943" cy="305943"/>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5" name="Google Shape;175;p16"/>
          <p:cNvSpPr/>
          <p:nvPr/>
        </p:nvSpPr>
        <p:spPr>
          <a:xfrm rot="10800000" flipH="1">
            <a:off x="1267560" y="4125686"/>
            <a:ext cx="175614" cy="175614"/>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76" name="Google Shape;176;p16"/>
          <p:cNvGrpSpPr/>
          <p:nvPr/>
        </p:nvGrpSpPr>
        <p:grpSpPr>
          <a:xfrm>
            <a:off x="3654103" y="3418582"/>
            <a:ext cx="4260056" cy="34289"/>
            <a:chOff x="5029200" y="2769580"/>
            <a:chExt cx="5680075" cy="45719"/>
          </a:xfrm>
        </p:grpSpPr>
        <p:sp>
          <p:nvSpPr>
            <p:cNvPr id="177" name="Google Shape;177;p16"/>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78" name="Google Shape;178;p16"/>
            <p:cNvCxnSpPr/>
            <p:nvPr/>
          </p:nvCxnSpPr>
          <p:spPr>
            <a:xfrm>
              <a:off x="5711825" y="2792439"/>
              <a:ext cx="4997450" cy="0"/>
            </a:xfrm>
            <a:prstGeom prst="straightConnector1">
              <a:avLst/>
            </a:prstGeom>
            <a:noFill/>
            <a:ln w="9525" cap="flat" cmpd="sng">
              <a:solidFill>
                <a:srgbClr val="C00000"/>
              </a:solidFill>
              <a:prstDash val="solid"/>
              <a:miter lim="800000"/>
              <a:headEnd type="none" w="sm" len="sm"/>
              <a:tailEnd type="none" w="sm" len="sm"/>
            </a:ln>
          </p:spPr>
        </p:cxnSp>
      </p:grpSp>
    </p:spTree>
    <p:extLst>
      <p:ext uri="{BB962C8B-B14F-4D97-AF65-F5344CB8AC3E}">
        <p14:creationId xmlns:p14="http://schemas.microsoft.com/office/powerpoint/2010/main" val="1289094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4000" fill="hold"/>
                                        <p:tgtEl>
                                          <p:spTgt spid="161"/>
                                        </p:tgtEl>
                                        <p:attrNameLst>
                                          <p:attrName>r</p:attrName>
                                        </p:attrNameLst>
                                      </p:cBhvr>
                                    </p:animRot>
                                  </p:childTnLst>
                                </p:cTn>
                              </p:par>
                              <p:par>
                                <p:cTn id="7" presetID="23" presetClass="entr" presetSubtype="16" fill="hold" nodeType="withEffect">
                                  <p:stCondLst>
                                    <p:cond delay="0"/>
                                  </p:stCondLst>
                                  <p:childTnLst>
                                    <p:set>
                                      <p:cBhvr>
                                        <p:cTn id="8" dur="1" fill="hold">
                                          <p:stCondLst>
                                            <p:cond delay="0"/>
                                          </p:stCondLst>
                                        </p:cTn>
                                        <p:tgtEl>
                                          <p:spTgt spid="173"/>
                                        </p:tgtEl>
                                        <p:attrNameLst>
                                          <p:attrName>style.visibility</p:attrName>
                                        </p:attrNameLst>
                                      </p:cBhvr>
                                      <p:to>
                                        <p:strVal val="visible"/>
                                      </p:to>
                                    </p:set>
                                    <p:anim calcmode="lin" valueType="num">
                                      <p:cBhvr additive="base">
                                        <p:cTn id="9" dur="500"/>
                                        <p:tgtEl>
                                          <p:spTgt spid="173"/>
                                        </p:tgtEl>
                                        <p:attrNameLst>
                                          <p:attrName>ppt_w</p:attrName>
                                        </p:attrNameLst>
                                      </p:cBhvr>
                                      <p:tavLst>
                                        <p:tav tm="0">
                                          <p:val>
                                            <p:strVal val="0"/>
                                          </p:val>
                                        </p:tav>
                                        <p:tav tm="100000">
                                          <p:val>
                                            <p:strVal val="#ppt_w"/>
                                          </p:val>
                                        </p:tav>
                                      </p:tavLst>
                                    </p:anim>
                                    <p:anim calcmode="lin" valueType="num">
                                      <p:cBhvr additive="base">
                                        <p:cTn id="10" dur="500"/>
                                        <p:tgtEl>
                                          <p:spTgt spid="173"/>
                                        </p:tgtEl>
                                        <p:attrNameLst>
                                          <p:attrName>ppt_h</p:attrName>
                                        </p:attrNameLst>
                                      </p:cBhvr>
                                      <p:tavLst>
                                        <p:tav tm="0">
                                          <p:val>
                                            <p:strVal val="0"/>
                                          </p:val>
                                        </p:tav>
                                        <p:tav tm="100000">
                                          <p:val>
                                            <p:strVal val="#ppt_h"/>
                                          </p:val>
                                        </p:tav>
                                      </p:tavLst>
                                    </p:anim>
                                  </p:childTnLst>
                                </p:cTn>
                              </p:par>
                              <p:par>
                                <p:cTn id="11" presetID="23" presetClass="entr" presetSubtype="16" fill="hold" nodeType="withEffect">
                                  <p:stCondLst>
                                    <p:cond delay="500"/>
                                  </p:stCondLst>
                                  <p:childTnLst>
                                    <p:set>
                                      <p:cBhvr>
                                        <p:cTn id="12" dur="1" fill="hold">
                                          <p:stCondLst>
                                            <p:cond delay="0"/>
                                          </p:stCondLst>
                                        </p:cTn>
                                        <p:tgtEl>
                                          <p:spTgt spid="175"/>
                                        </p:tgtEl>
                                        <p:attrNameLst>
                                          <p:attrName>style.visibility</p:attrName>
                                        </p:attrNameLst>
                                      </p:cBhvr>
                                      <p:to>
                                        <p:strVal val="visible"/>
                                      </p:to>
                                    </p:set>
                                    <p:anim calcmode="lin" valueType="num">
                                      <p:cBhvr additive="base">
                                        <p:cTn id="13" dur="500"/>
                                        <p:tgtEl>
                                          <p:spTgt spid="175"/>
                                        </p:tgtEl>
                                        <p:attrNameLst>
                                          <p:attrName>ppt_w</p:attrName>
                                        </p:attrNameLst>
                                      </p:cBhvr>
                                      <p:tavLst>
                                        <p:tav tm="0">
                                          <p:val>
                                            <p:strVal val="0"/>
                                          </p:val>
                                        </p:tav>
                                        <p:tav tm="100000">
                                          <p:val>
                                            <p:strVal val="#ppt_w"/>
                                          </p:val>
                                        </p:tav>
                                      </p:tavLst>
                                    </p:anim>
                                    <p:anim calcmode="lin" valueType="num">
                                      <p:cBhvr additive="base">
                                        <p:cTn id="14" dur="500"/>
                                        <p:tgtEl>
                                          <p:spTgt spid="175"/>
                                        </p:tgtEl>
                                        <p:attrNameLst>
                                          <p:attrName>ppt_h</p:attrName>
                                        </p:attrNameLst>
                                      </p:cBhvr>
                                      <p:tavLst>
                                        <p:tav tm="0">
                                          <p:val>
                                            <p:strVal val="0"/>
                                          </p:val>
                                        </p:tav>
                                        <p:tav tm="100000">
                                          <p:val>
                                            <p:strVal val="#ppt_h"/>
                                          </p:val>
                                        </p:tav>
                                      </p:tavLst>
                                    </p:anim>
                                  </p:childTnLst>
                                </p:cTn>
                              </p:par>
                              <p:par>
                                <p:cTn id="15" presetID="23" presetClass="entr" presetSubtype="16" fill="hold" nodeType="withEffect">
                                  <p:stCondLst>
                                    <p:cond delay="250"/>
                                  </p:stCondLst>
                                  <p:childTnLst>
                                    <p:set>
                                      <p:cBhvr>
                                        <p:cTn id="16" dur="1" fill="hold">
                                          <p:stCondLst>
                                            <p:cond delay="0"/>
                                          </p:stCondLst>
                                        </p:cTn>
                                        <p:tgtEl>
                                          <p:spTgt spid="174"/>
                                        </p:tgtEl>
                                        <p:attrNameLst>
                                          <p:attrName>style.visibility</p:attrName>
                                        </p:attrNameLst>
                                      </p:cBhvr>
                                      <p:to>
                                        <p:strVal val="visible"/>
                                      </p:to>
                                    </p:set>
                                    <p:anim calcmode="lin" valueType="num">
                                      <p:cBhvr additive="base">
                                        <p:cTn id="17" dur="500"/>
                                        <p:tgtEl>
                                          <p:spTgt spid="174"/>
                                        </p:tgtEl>
                                        <p:attrNameLst>
                                          <p:attrName>ppt_w</p:attrName>
                                        </p:attrNameLst>
                                      </p:cBhvr>
                                      <p:tavLst>
                                        <p:tav tm="0">
                                          <p:val>
                                            <p:strVal val="0"/>
                                          </p:val>
                                        </p:tav>
                                        <p:tav tm="100000">
                                          <p:val>
                                            <p:strVal val="#ppt_w"/>
                                          </p:val>
                                        </p:tav>
                                      </p:tavLst>
                                    </p:anim>
                                    <p:anim calcmode="lin" valueType="num">
                                      <p:cBhvr additive="base">
                                        <p:cTn id="18" dur="500"/>
                                        <p:tgtEl>
                                          <p:spTgt spid="174"/>
                                        </p:tgtEl>
                                        <p:attrNameLst>
                                          <p:attrName>ppt_h</p:attrName>
                                        </p:attrNameLst>
                                      </p:cBhvr>
                                      <p:tavLst>
                                        <p:tav tm="0">
                                          <p:val>
                                            <p:strVal val="0"/>
                                          </p:val>
                                        </p:tav>
                                        <p:tav tm="100000">
                                          <p:val>
                                            <p:strVal val="#ppt_h"/>
                                          </p:val>
                                        </p:tav>
                                      </p:tavLst>
                                    </p:anim>
                                  </p:childTnLst>
                                </p:cTn>
                              </p:par>
                              <p:par>
                                <p:cTn id="19" presetID="23" presetClass="entr" presetSubtype="16" fill="hold" nodeType="withEffect">
                                  <p:stCondLst>
                                    <p:cond delay="250"/>
                                  </p:stCondLst>
                                  <p:childTnLst>
                                    <p:set>
                                      <p:cBhvr>
                                        <p:cTn id="20" dur="1" fill="hold">
                                          <p:stCondLst>
                                            <p:cond delay="0"/>
                                          </p:stCondLst>
                                        </p:cTn>
                                        <p:tgtEl>
                                          <p:spTgt spid="172"/>
                                        </p:tgtEl>
                                        <p:attrNameLst>
                                          <p:attrName>style.visibility</p:attrName>
                                        </p:attrNameLst>
                                      </p:cBhvr>
                                      <p:to>
                                        <p:strVal val="visible"/>
                                      </p:to>
                                    </p:set>
                                    <p:anim calcmode="lin" valueType="num">
                                      <p:cBhvr additive="base">
                                        <p:cTn id="21" dur="500"/>
                                        <p:tgtEl>
                                          <p:spTgt spid="172"/>
                                        </p:tgtEl>
                                        <p:attrNameLst>
                                          <p:attrName>ppt_w</p:attrName>
                                        </p:attrNameLst>
                                      </p:cBhvr>
                                      <p:tavLst>
                                        <p:tav tm="0">
                                          <p:val>
                                            <p:strVal val="0"/>
                                          </p:val>
                                        </p:tav>
                                        <p:tav tm="100000">
                                          <p:val>
                                            <p:strVal val="#ppt_w"/>
                                          </p:val>
                                        </p:tav>
                                      </p:tavLst>
                                    </p:anim>
                                    <p:anim calcmode="lin" valueType="num">
                                      <p:cBhvr additive="base">
                                        <p:cTn id="22" dur="500"/>
                                        <p:tgtEl>
                                          <p:spTgt spid="172"/>
                                        </p:tgtEl>
                                        <p:attrNameLst>
                                          <p:attrName>ppt_h</p:attrName>
                                        </p:attrNameLst>
                                      </p:cBhvr>
                                      <p:tavLst>
                                        <p:tav tm="0">
                                          <p:val>
                                            <p:strVal val="0"/>
                                          </p:val>
                                        </p:tav>
                                        <p:tav tm="100000">
                                          <p:val>
                                            <p:strVal val="#ppt_h"/>
                                          </p:val>
                                        </p:tav>
                                      </p:tavLst>
                                    </p:anim>
                                  </p:childTnLst>
                                </p:cTn>
                              </p:par>
                              <p:par>
                                <p:cTn id="23" presetID="23" presetClass="entr" presetSubtype="16" fill="hold" nodeType="withEffect">
                                  <p:stCondLst>
                                    <p:cond delay="750"/>
                                  </p:stCondLst>
                                  <p:childTnLst>
                                    <p:set>
                                      <p:cBhvr>
                                        <p:cTn id="24" dur="1" fill="hold">
                                          <p:stCondLst>
                                            <p:cond delay="0"/>
                                          </p:stCondLst>
                                        </p:cTn>
                                        <p:tgtEl>
                                          <p:spTgt spid="171"/>
                                        </p:tgtEl>
                                        <p:attrNameLst>
                                          <p:attrName>style.visibility</p:attrName>
                                        </p:attrNameLst>
                                      </p:cBhvr>
                                      <p:to>
                                        <p:strVal val="visible"/>
                                      </p:to>
                                    </p:set>
                                    <p:anim calcmode="lin" valueType="num">
                                      <p:cBhvr additive="base">
                                        <p:cTn id="25" dur="500"/>
                                        <p:tgtEl>
                                          <p:spTgt spid="171"/>
                                        </p:tgtEl>
                                        <p:attrNameLst>
                                          <p:attrName>ppt_w</p:attrName>
                                        </p:attrNameLst>
                                      </p:cBhvr>
                                      <p:tavLst>
                                        <p:tav tm="0">
                                          <p:val>
                                            <p:strVal val="0"/>
                                          </p:val>
                                        </p:tav>
                                        <p:tav tm="100000">
                                          <p:val>
                                            <p:strVal val="#ppt_w"/>
                                          </p:val>
                                        </p:tav>
                                      </p:tavLst>
                                    </p:anim>
                                    <p:anim calcmode="lin" valueType="num">
                                      <p:cBhvr additive="base">
                                        <p:cTn id="26" dur="500"/>
                                        <p:tgtEl>
                                          <p:spTgt spid="171"/>
                                        </p:tgtEl>
                                        <p:attrNameLst>
                                          <p:attrName>ppt_h</p:attrName>
                                        </p:attrNameLst>
                                      </p:cBhvr>
                                      <p:tavLst>
                                        <p:tav tm="0">
                                          <p:val>
                                            <p:str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167"/>
                                        </p:tgtEl>
                                        <p:attrNameLst>
                                          <p:attrName>style.visibility</p:attrName>
                                        </p:attrNameLst>
                                      </p:cBhvr>
                                      <p:to>
                                        <p:strVal val="visible"/>
                                      </p:to>
                                    </p:set>
                                    <p:anim calcmode="lin" valueType="num">
                                      <p:cBhvr additive="base">
                                        <p:cTn id="29" dur="500"/>
                                        <p:tgtEl>
                                          <p:spTgt spid="167"/>
                                        </p:tgtEl>
                                        <p:attrNameLst>
                                          <p:attrName>ppt_w</p:attrName>
                                        </p:attrNameLst>
                                      </p:cBhvr>
                                      <p:tavLst>
                                        <p:tav tm="0">
                                          <p:val>
                                            <p:strVal val="0"/>
                                          </p:val>
                                        </p:tav>
                                        <p:tav tm="100000">
                                          <p:val>
                                            <p:strVal val="#ppt_w"/>
                                          </p:val>
                                        </p:tav>
                                      </p:tavLst>
                                    </p:anim>
                                    <p:anim calcmode="lin" valueType="num">
                                      <p:cBhvr additive="base">
                                        <p:cTn id="30" dur="500"/>
                                        <p:tgtEl>
                                          <p:spTgt spid="167"/>
                                        </p:tgtEl>
                                        <p:attrNameLst>
                                          <p:attrName>ppt_h</p:attrName>
                                        </p:attrNameLst>
                                      </p:cBhvr>
                                      <p:tavLst>
                                        <p:tav tm="0">
                                          <p:val>
                                            <p:str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168"/>
                                        </p:tgtEl>
                                        <p:attrNameLst>
                                          <p:attrName>style.visibility</p:attrName>
                                        </p:attrNameLst>
                                      </p:cBhvr>
                                      <p:to>
                                        <p:strVal val="visible"/>
                                      </p:to>
                                    </p:set>
                                    <p:anim calcmode="lin" valueType="num">
                                      <p:cBhvr additive="base">
                                        <p:cTn id="33" dur="500"/>
                                        <p:tgtEl>
                                          <p:spTgt spid="168"/>
                                        </p:tgtEl>
                                        <p:attrNameLst>
                                          <p:attrName>ppt_w</p:attrName>
                                        </p:attrNameLst>
                                      </p:cBhvr>
                                      <p:tavLst>
                                        <p:tav tm="0">
                                          <p:val>
                                            <p:strVal val="0"/>
                                          </p:val>
                                        </p:tav>
                                        <p:tav tm="100000">
                                          <p:val>
                                            <p:strVal val="#ppt_w"/>
                                          </p:val>
                                        </p:tav>
                                      </p:tavLst>
                                    </p:anim>
                                    <p:anim calcmode="lin" valueType="num">
                                      <p:cBhvr additive="base">
                                        <p:cTn id="34" dur="500"/>
                                        <p:tgtEl>
                                          <p:spTgt spid="168"/>
                                        </p:tgtEl>
                                        <p:attrNameLst>
                                          <p:attrName>ppt_h</p:attrName>
                                        </p:attrNameLst>
                                      </p:cBhvr>
                                      <p:tavLst>
                                        <p:tav tm="0">
                                          <p:val>
                                            <p:strVal val="0"/>
                                          </p:val>
                                        </p:tav>
                                        <p:tav tm="100000">
                                          <p:val>
                                            <p:strVal val="#ppt_h"/>
                                          </p:val>
                                        </p:tav>
                                      </p:tavLst>
                                    </p:anim>
                                  </p:childTnLst>
                                </p:cTn>
                              </p:par>
                              <p:par>
                                <p:cTn id="35" presetID="10" presetClass="entr" presetSubtype="0" fill="hold" nodeType="withEffect">
                                  <p:stCondLst>
                                    <p:cond delay="250"/>
                                  </p:stCondLst>
                                  <p:childTnLst>
                                    <p:set>
                                      <p:cBhvr>
                                        <p:cTn id="36" dur="1" fill="hold">
                                          <p:stCondLst>
                                            <p:cond delay="0"/>
                                          </p:stCondLst>
                                        </p:cTn>
                                        <p:tgtEl>
                                          <p:spTgt spid="169"/>
                                        </p:tgtEl>
                                        <p:attrNameLst>
                                          <p:attrName>style.visibility</p:attrName>
                                        </p:attrNameLst>
                                      </p:cBhvr>
                                      <p:to>
                                        <p:strVal val="visible"/>
                                      </p:to>
                                    </p:set>
                                    <p:animEffect transition="in" filter="fade">
                                      <p:cBhvr>
                                        <p:cTn id="37" dur="500"/>
                                        <p:tgtEl>
                                          <p:spTgt spid="169"/>
                                        </p:tgtEl>
                                      </p:cBhvr>
                                    </p:animEffect>
                                  </p:childTnLst>
                                </p:cTn>
                              </p:par>
                              <p:par>
                                <p:cTn id="38" presetID="10" presetClass="entr" presetSubtype="0" fill="hold" nodeType="withEffect">
                                  <p:stCondLst>
                                    <p:cond delay="0"/>
                                  </p:stCondLst>
                                  <p:childTnLst>
                                    <p:set>
                                      <p:cBhvr>
                                        <p:cTn id="39" dur="1" fill="hold">
                                          <p:stCondLst>
                                            <p:cond delay="0"/>
                                          </p:stCondLst>
                                        </p:cTn>
                                        <p:tgtEl>
                                          <p:spTgt spid="176"/>
                                        </p:tgtEl>
                                        <p:attrNameLst>
                                          <p:attrName>style.visibility</p:attrName>
                                        </p:attrNameLst>
                                      </p:cBhvr>
                                      <p:to>
                                        <p:strVal val="visible"/>
                                      </p:to>
                                    </p:set>
                                    <p:animEffect transition="in" filter="fade">
                                      <p:cBhvr>
                                        <p:cTn id="40"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5938156" cy="353389"/>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en-US" sz="1500" b="1" dirty="0">
                <a:solidFill>
                  <a:srgbClr val="C00000"/>
                </a:solidFill>
                <a:latin typeface="Century Gothic"/>
                <a:ea typeface="Century Gothic"/>
                <a:cs typeface="Century Gothic"/>
                <a:sym typeface="Century Gothic"/>
              </a:rPr>
              <a:t>BCM and Internal Audit</a:t>
            </a:r>
            <a:endParaRPr lang="en-US" sz="1500" b="1" dirty="0">
              <a:solidFill>
                <a:srgbClr val="7F7F7F"/>
              </a:solidFill>
              <a:latin typeface="Century Gothic"/>
              <a:ea typeface="Century Gothic"/>
              <a:cs typeface="Century Gothic"/>
              <a:sym typeface="Century Gothic"/>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59273" cy="284693"/>
          </a:xfrm>
          <a:prstGeom prst="rect">
            <a:avLst/>
          </a:prstGeom>
          <a:noFill/>
        </p:spPr>
        <p:txBody>
          <a:bodyPr wrap="none" lIns="68580" tIns="34290" rIns="68580" bIns="34290">
            <a:spAutoFit/>
          </a:bodyPr>
          <a:lstStyle/>
          <a:p>
            <a:pPr rtl="1">
              <a:defRPr/>
            </a:pPr>
            <a:r>
              <a:rPr lang="en-US" sz="1400" b="1" dirty="0">
                <a:ln w="0">
                  <a:noFill/>
                </a:ln>
                <a:solidFill>
                  <a:schemeClr val="bg1"/>
                </a:solidFill>
                <a:latin typeface="Calibri" panose="020F0502020204030204" pitchFamily="34" charset="0"/>
                <a:cs typeface="Calibri" panose="020F0502020204030204" pitchFamily="34" charset="0"/>
              </a:rPr>
              <a:t> </a:t>
            </a:r>
            <a:r>
              <a:rPr lang="en-US" b="1" dirty="0">
                <a:ln w="0">
                  <a:noFill/>
                </a:ln>
                <a:solidFill>
                  <a:schemeClr val="bg1"/>
                </a:solidFill>
                <a:latin typeface="Calibri" panose="020F0502020204030204" pitchFamily="34" charset="0"/>
                <a:cs typeface="Calibri" panose="020F0502020204030204" pitchFamily="34" charset="0"/>
              </a:rPr>
              <a:t>13</a:t>
            </a:r>
            <a:r>
              <a:rPr lang="en-US" sz="1400" b="1" dirty="0">
                <a:ln w="0">
                  <a:noFill/>
                </a:ln>
                <a:solidFill>
                  <a:schemeClr val="bg1"/>
                </a:solidFill>
                <a:latin typeface="Calibri" panose="020F0502020204030204" pitchFamily="34" charset="0"/>
                <a:cs typeface="Calibri" panose="020F0502020204030204" pitchFamily="34" charset="0"/>
              </a:rPr>
              <a:t>| www.ecovisalsabti.com</a:t>
            </a:r>
          </a:p>
        </p:txBody>
      </p:sp>
      <p:pic>
        <p:nvPicPr>
          <p:cNvPr id="13" name="Picture 2">
            <a:extLst>
              <a:ext uri="{FF2B5EF4-FFF2-40B4-BE49-F238E27FC236}">
                <a16:creationId xmlns:a16="http://schemas.microsoft.com/office/drawing/2014/main" id="{8C092838-7F15-EA1D-9C21-2BD19C758445}"/>
              </a:ext>
            </a:extLst>
          </p:cNvPr>
          <p:cNvPicPr>
            <a:picLocks noChangeAspect="1" noChangeArrowheads="1" noCrop="1"/>
          </p:cNvPicPr>
          <p:nvPr/>
        </p:nvPicPr>
        <p:blipFill>
          <a:blip r:embed="rId3"/>
          <a:srcRect/>
          <a:stretch>
            <a:fillRect/>
          </a:stretch>
        </p:blipFill>
        <p:spPr bwMode="auto">
          <a:xfrm>
            <a:off x="5878133" y="1672855"/>
            <a:ext cx="3117274" cy="2057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16">
            <a:extLst>
              <a:ext uri="{FF2B5EF4-FFF2-40B4-BE49-F238E27FC236}">
                <a16:creationId xmlns:a16="http://schemas.microsoft.com/office/drawing/2014/main" id="{90EFBBCA-FD21-97A4-2217-1EC17B65E571}"/>
              </a:ext>
            </a:extLst>
          </p:cNvPr>
          <p:cNvSpPr txBox="1"/>
          <p:nvPr/>
        </p:nvSpPr>
        <p:spPr>
          <a:xfrm>
            <a:off x="727545" y="923002"/>
            <a:ext cx="7688910" cy="30777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just">
              <a:spcBef>
                <a:spcPts val="600"/>
              </a:spcBef>
              <a:spcAft>
                <a:spcPts val="600"/>
              </a:spcAft>
              <a:buNone/>
            </a:pPr>
            <a:r>
              <a:rPr lang="en-US" sz="1400" dirty="0">
                <a:solidFill>
                  <a:prstClr val="black"/>
                </a:solidFill>
              </a:rPr>
              <a:t>BCM and Internal Audit needs to be considered as </a:t>
            </a:r>
            <a:r>
              <a:rPr lang="en-US" sz="1400" b="1" dirty="0">
                <a:solidFill>
                  <a:srgbClr val="C00000"/>
                </a:solidFill>
              </a:rPr>
              <a:t>allies</a:t>
            </a:r>
            <a:r>
              <a:rPr lang="en-US" sz="1400" dirty="0">
                <a:solidFill>
                  <a:prstClr val="black"/>
                </a:solidFill>
              </a:rPr>
              <a:t> for the following factors:</a:t>
            </a:r>
          </a:p>
        </p:txBody>
      </p:sp>
      <p:sp>
        <p:nvSpPr>
          <p:cNvPr id="19" name="Content Placeholder 16">
            <a:extLst>
              <a:ext uri="{FF2B5EF4-FFF2-40B4-BE49-F238E27FC236}">
                <a16:creationId xmlns:a16="http://schemas.microsoft.com/office/drawing/2014/main" id="{02631821-C96E-590B-640C-8A59CB7E9142}"/>
              </a:ext>
            </a:extLst>
          </p:cNvPr>
          <p:cNvSpPr txBox="1"/>
          <p:nvPr/>
        </p:nvSpPr>
        <p:spPr>
          <a:xfrm>
            <a:off x="662669" y="1415031"/>
            <a:ext cx="4795156" cy="258532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lgn="just">
              <a:spcBef>
                <a:spcPts val="600"/>
              </a:spcBef>
              <a:spcAft>
                <a:spcPts val="600"/>
              </a:spcAft>
              <a:buFont typeface="+mj-lt"/>
              <a:buAutoNum type="arabicPeriod"/>
            </a:pPr>
            <a:r>
              <a:rPr lang="en-US" sz="1400" dirty="0">
                <a:solidFill>
                  <a:prstClr val="black"/>
                </a:solidFill>
              </a:rPr>
              <a:t>Aligned objectives – </a:t>
            </a:r>
            <a:r>
              <a:rPr lang="en-US" sz="1400" b="1" dirty="0">
                <a:solidFill>
                  <a:srgbClr val="C00000"/>
                </a:solidFill>
              </a:rPr>
              <a:t>Business and Risk </a:t>
            </a:r>
          </a:p>
          <a:p>
            <a:pPr marL="571500" indent="-457200" algn="just">
              <a:spcBef>
                <a:spcPts val="600"/>
              </a:spcBef>
              <a:spcAft>
                <a:spcPts val="600"/>
              </a:spcAft>
              <a:buFont typeface="+mj-lt"/>
              <a:buAutoNum type="arabicPeriod"/>
            </a:pPr>
            <a:r>
              <a:rPr lang="en-US" sz="1400" dirty="0">
                <a:solidFill>
                  <a:prstClr val="black"/>
                </a:solidFill>
              </a:rPr>
              <a:t>Confidentiality, Integrity and Availability of the organization </a:t>
            </a:r>
            <a:r>
              <a:rPr lang="en-US" sz="1400" b="1" dirty="0">
                <a:solidFill>
                  <a:srgbClr val="C00000"/>
                </a:solidFill>
              </a:rPr>
              <a:t>key services</a:t>
            </a:r>
          </a:p>
          <a:p>
            <a:pPr marL="571500" indent="-457200" algn="just">
              <a:spcBef>
                <a:spcPts val="600"/>
              </a:spcBef>
              <a:spcAft>
                <a:spcPts val="600"/>
              </a:spcAft>
              <a:buFont typeface="+mj-lt"/>
              <a:buAutoNum type="arabicPeriod"/>
            </a:pPr>
            <a:r>
              <a:rPr lang="en-US" sz="1400" dirty="0">
                <a:solidFill>
                  <a:prstClr val="black"/>
                </a:solidFill>
              </a:rPr>
              <a:t>Detailed </a:t>
            </a:r>
            <a:r>
              <a:rPr lang="en-US" sz="1400" b="1" dirty="0">
                <a:solidFill>
                  <a:srgbClr val="C00000"/>
                </a:solidFill>
              </a:rPr>
              <a:t>risk and controls </a:t>
            </a:r>
            <a:r>
              <a:rPr lang="en-US" sz="1400" dirty="0">
                <a:solidFill>
                  <a:prstClr val="black"/>
                </a:solidFill>
              </a:rPr>
              <a:t>testing by IA as part of their audit coverage</a:t>
            </a:r>
          </a:p>
          <a:p>
            <a:pPr marL="571500" indent="-457200" algn="just">
              <a:spcBef>
                <a:spcPts val="600"/>
              </a:spcBef>
              <a:spcAft>
                <a:spcPts val="600"/>
              </a:spcAft>
              <a:buFont typeface="+mj-lt"/>
              <a:buAutoNum type="arabicPeriod"/>
            </a:pPr>
            <a:r>
              <a:rPr lang="en-US" sz="1400" dirty="0">
                <a:solidFill>
                  <a:prstClr val="black"/>
                </a:solidFill>
              </a:rPr>
              <a:t>Follow-up on </a:t>
            </a:r>
            <a:r>
              <a:rPr lang="en-US" sz="1400" b="1" dirty="0">
                <a:solidFill>
                  <a:srgbClr val="C00000"/>
                </a:solidFill>
              </a:rPr>
              <a:t>residual risk </a:t>
            </a:r>
            <a:r>
              <a:rPr lang="en-US" sz="1400" dirty="0">
                <a:solidFill>
                  <a:prstClr val="black"/>
                </a:solidFill>
              </a:rPr>
              <a:t>toward mitigation </a:t>
            </a:r>
          </a:p>
          <a:p>
            <a:pPr marL="571500" indent="-457200" algn="just">
              <a:spcBef>
                <a:spcPts val="600"/>
              </a:spcBef>
              <a:spcAft>
                <a:spcPts val="600"/>
              </a:spcAft>
              <a:buFont typeface="+mj-lt"/>
              <a:buAutoNum type="arabicPeriod"/>
            </a:pPr>
            <a:r>
              <a:rPr lang="en-US" sz="1400" dirty="0">
                <a:solidFill>
                  <a:prstClr val="black"/>
                </a:solidFill>
              </a:rPr>
              <a:t>Avoidance of </a:t>
            </a:r>
            <a:r>
              <a:rPr lang="en-US" sz="1400" b="1" dirty="0">
                <a:solidFill>
                  <a:srgbClr val="C00000"/>
                </a:solidFill>
              </a:rPr>
              <a:t>duplication of effort</a:t>
            </a:r>
          </a:p>
          <a:p>
            <a:pPr marL="114300" indent="0" algn="just">
              <a:spcBef>
                <a:spcPts val="600"/>
              </a:spcBef>
              <a:spcAft>
                <a:spcPts val="600"/>
              </a:spcAft>
              <a:buNone/>
            </a:pPr>
            <a:endParaRPr lang="en-US" sz="1400" b="1" dirty="0">
              <a:solidFill>
                <a:srgbClr val="C00000"/>
              </a:solidFill>
            </a:endParaRPr>
          </a:p>
        </p:txBody>
      </p:sp>
      <p:pic>
        <p:nvPicPr>
          <p:cNvPr id="20" name="Picture 2">
            <a:extLst>
              <a:ext uri="{FF2B5EF4-FFF2-40B4-BE49-F238E27FC236}">
                <a16:creationId xmlns:a16="http://schemas.microsoft.com/office/drawing/2014/main" id="{F1DD3474-4FCA-73CF-5D07-F36CB6B6DA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79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0" end="0"/>
                                            </p:txEl>
                                          </p:spTgt>
                                        </p:tgtEl>
                                        <p:attrNameLst>
                                          <p:attrName>style.visibility</p:attrName>
                                        </p:attrNameLst>
                                      </p:cBhvr>
                                      <p:to>
                                        <p:strVal val="visible"/>
                                      </p:to>
                                    </p:set>
                                    <p:animEffect transition="in" filter="fade">
                                      <p:cBhvr>
                                        <p:cTn id="10" dur="500"/>
                                        <p:tgtEl>
                                          <p:spTgt spid="1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Effect transition="in" filter="fade">
                                      <p:cBhvr>
                                        <p:cTn id="13" dur="500"/>
                                        <p:tgtEl>
                                          <p:spTgt spid="19">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fade">
                                      <p:cBhvr>
                                        <p:cTn id="16" dur="500"/>
                                        <p:tgtEl>
                                          <p:spTgt spid="1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xEl>
                                              <p:pRg st="2" end="2"/>
                                            </p:txEl>
                                          </p:spTgt>
                                        </p:tgtEl>
                                        <p:attrNameLst>
                                          <p:attrName>style.visibility</p:attrName>
                                        </p:attrNameLst>
                                      </p:cBhvr>
                                      <p:to>
                                        <p:strVal val="visible"/>
                                      </p:to>
                                    </p:set>
                                    <p:animEffect transition="in" filter="fade">
                                      <p:cBhvr>
                                        <p:cTn id="19" dur="500"/>
                                        <p:tgtEl>
                                          <p:spTgt spid="19">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xEl>
                                              <p:pRg st="4" end="4"/>
                                            </p:txEl>
                                          </p:spTgt>
                                        </p:tgtEl>
                                        <p:attrNameLst>
                                          <p:attrName>style.visibility</p:attrName>
                                        </p:attrNameLst>
                                      </p:cBhvr>
                                      <p:to>
                                        <p:strVal val="visible"/>
                                      </p:to>
                                    </p:set>
                                    <p:animEffect transition="in" filter="fade">
                                      <p:cBhvr>
                                        <p:cTn id="22"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5938156" cy="353389"/>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en-US" sz="1500" b="1" dirty="0">
                <a:solidFill>
                  <a:srgbClr val="C00000"/>
                </a:solidFill>
                <a:latin typeface="Century Gothic"/>
                <a:ea typeface="Century Gothic"/>
                <a:cs typeface="Century Gothic"/>
                <a:sym typeface="Century Gothic"/>
              </a:rPr>
              <a:t>BCM Key Elements</a:t>
            </a:r>
            <a:endParaRPr lang="en-US" sz="1500" b="1" dirty="0">
              <a:solidFill>
                <a:srgbClr val="7F7F7F"/>
              </a:solidFill>
              <a:latin typeface="Century Gothic"/>
              <a:ea typeface="Century Gothic"/>
              <a:cs typeface="Century Gothic"/>
              <a:sym typeface="Century Gothic"/>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15|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1" y="737375"/>
            <a:ext cx="5352082" cy="276999"/>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just">
              <a:spcBef>
                <a:spcPts val="600"/>
              </a:spcBef>
              <a:spcAft>
                <a:spcPts val="600"/>
              </a:spcAft>
              <a:buNone/>
            </a:pPr>
            <a:r>
              <a:rPr lang="en-US" sz="1200" dirty="0">
                <a:solidFill>
                  <a:prstClr val="black"/>
                </a:solidFill>
                <a:latin typeface="Century Gothic" panose="020B0502020202020204" pitchFamily="34" charset="0"/>
              </a:rPr>
              <a:t>Internal Audit evaluation of </a:t>
            </a:r>
            <a:r>
              <a:rPr lang="en-US" sz="1200" b="1" dirty="0">
                <a:solidFill>
                  <a:srgbClr val="C00000"/>
                </a:solidFill>
                <a:latin typeface="Century Gothic" panose="020B0502020202020204" pitchFamily="34" charset="0"/>
              </a:rPr>
              <a:t>key BCM elements </a:t>
            </a:r>
            <a:r>
              <a:rPr lang="en-US" sz="1200" dirty="0">
                <a:solidFill>
                  <a:prstClr val="black"/>
                </a:solidFill>
                <a:latin typeface="Century Gothic" panose="020B0502020202020204" pitchFamily="34" charset="0"/>
              </a:rPr>
              <a:t>includes the following:</a:t>
            </a:r>
          </a:p>
        </p:txBody>
      </p:sp>
      <p:pic>
        <p:nvPicPr>
          <p:cNvPr id="40" name="Picture 2">
            <a:extLst>
              <a:ext uri="{FF2B5EF4-FFF2-40B4-BE49-F238E27FC236}">
                <a16:creationId xmlns:a16="http://schemas.microsoft.com/office/drawing/2014/main" id="{6315460C-634D-40BB-7BED-514042F7BD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Hexagon 40">
            <a:extLst>
              <a:ext uri="{FF2B5EF4-FFF2-40B4-BE49-F238E27FC236}">
                <a16:creationId xmlns:a16="http://schemas.microsoft.com/office/drawing/2014/main" id="{D8792EC8-176F-4DAF-3E19-456EA40D2A97}"/>
              </a:ext>
            </a:extLst>
          </p:cNvPr>
          <p:cNvSpPr/>
          <p:nvPr/>
        </p:nvSpPr>
        <p:spPr>
          <a:xfrm>
            <a:off x="823706" y="2489200"/>
            <a:ext cx="1219200" cy="105103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1. Program Governance</a:t>
            </a:r>
          </a:p>
        </p:txBody>
      </p:sp>
      <p:sp>
        <p:nvSpPr>
          <p:cNvPr id="42" name="Hexagon 41">
            <a:extLst>
              <a:ext uri="{FF2B5EF4-FFF2-40B4-BE49-F238E27FC236}">
                <a16:creationId xmlns:a16="http://schemas.microsoft.com/office/drawing/2014/main" id="{45F52086-AC9E-17B3-6E70-BA2A143563F4}"/>
              </a:ext>
            </a:extLst>
          </p:cNvPr>
          <p:cNvSpPr/>
          <p:nvPr/>
        </p:nvSpPr>
        <p:spPr>
          <a:xfrm>
            <a:off x="1817935" y="1943808"/>
            <a:ext cx="1219200" cy="105103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2. Business Impact Analysis</a:t>
            </a:r>
          </a:p>
        </p:txBody>
      </p:sp>
      <p:sp>
        <p:nvSpPr>
          <p:cNvPr id="43" name="Hexagon 42">
            <a:extLst>
              <a:ext uri="{FF2B5EF4-FFF2-40B4-BE49-F238E27FC236}">
                <a16:creationId xmlns:a16="http://schemas.microsoft.com/office/drawing/2014/main" id="{2B13FAD6-7137-D30F-FC93-FB1353B63E1F}"/>
              </a:ext>
            </a:extLst>
          </p:cNvPr>
          <p:cNvSpPr/>
          <p:nvPr/>
        </p:nvSpPr>
        <p:spPr>
          <a:xfrm>
            <a:off x="2812164" y="2489200"/>
            <a:ext cx="1219200" cy="105103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3. Risk Management</a:t>
            </a:r>
          </a:p>
        </p:txBody>
      </p:sp>
      <p:sp>
        <p:nvSpPr>
          <p:cNvPr id="44" name="Hexagon 43">
            <a:extLst>
              <a:ext uri="{FF2B5EF4-FFF2-40B4-BE49-F238E27FC236}">
                <a16:creationId xmlns:a16="http://schemas.microsoft.com/office/drawing/2014/main" id="{BEF4ACF5-1496-B19A-5E58-C6F7B79A62D3}"/>
              </a:ext>
            </a:extLst>
          </p:cNvPr>
          <p:cNvSpPr/>
          <p:nvPr/>
        </p:nvSpPr>
        <p:spPr>
          <a:xfrm>
            <a:off x="3806393" y="1943808"/>
            <a:ext cx="1219200" cy="105103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Century Gothic" panose="020B0502020202020204" pitchFamily="34" charset="0"/>
              </a:rPr>
              <a:t>4. Business Continuity &amp; Recovery Planning (BCRP)</a:t>
            </a:r>
          </a:p>
        </p:txBody>
      </p:sp>
      <p:sp>
        <p:nvSpPr>
          <p:cNvPr id="45" name="Hexagon 44">
            <a:extLst>
              <a:ext uri="{FF2B5EF4-FFF2-40B4-BE49-F238E27FC236}">
                <a16:creationId xmlns:a16="http://schemas.microsoft.com/office/drawing/2014/main" id="{F0A9C190-B2B1-58B0-6BDA-4ED1C2C1FE35}"/>
              </a:ext>
            </a:extLst>
          </p:cNvPr>
          <p:cNvSpPr/>
          <p:nvPr/>
        </p:nvSpPr>
        <p:spPr>
          <a:xfrm>
            <a:off x="4800622" y="2498992"/>
            <a:ext cx="1219200" cy="105103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5. Internal Audit Activities Before, During and After Crisis</a:t>
            </a:r>
          </a:p>
        </p:txBody>
      </p:sp>
      <p:sp>
        <p:nvSpPr>
          <p:cNvPr id="46" name="Hexagon 45">
            <a:extLst>
              <a:ext uri="{FF2B5EF4-FFF2-40B4-BE49-F238E27FC236}">
                <a16:creationId xmlns:a16="http://schemas.microsoft.com/office/drawing/2014/main" id="{10198084-8A20-9988-41EA-2A522FBA61C3}"/>
              </a:ext>
            </a:extLst>
          </p:cNvPr>
          <p:cNvSpPr/>
          <p:nvPr/>
        </p:nvSpPr>
        <p:spPr>
          <a:xfrm>
            <a:off x="5794851" y="1943893"/>
            <a:ext cx="1219200" cy="105103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6. Conduct Audits on the Recovery Processes and Plan Effectiveness</a:t>
            </a:r>
          </a:p>
        </p:txBody>
      </p:sp>
      <p:sp>
        <p:nvSpPr>
          <p:cNvPr id="47" name="Hexagon 46">
            <a:extLst>
              <a:ext uri="{FF2B5EF4-FFF2-40B4-BE49-F238E27FC236}">
                <a16:creationId xmlns:a16="http://schemas.microsoft.com/office/drawing/2014/main" id="{47B82E2D-DD7B-1DD5-DE4C-56039F6CC6F4}"/>
              </a:ext>
            </a:extLst>
          </p:cNvPr>
          <p:cNvSpPr/>
          <p:nvPr/>
        </p:nvSpPr>
        <p:spPr>
          <a:xfrm>
            <a:off x="6789080" y="2484478"/>
            <a:ext cx="1219200" cy="1051034"/>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Hexagon 48">
            <a:extLst>
              <a:ext uri="{FF2B5EF4-FFF2-40B4-BE49-F238E27FC236}">
                <a16:creationId xmlns:a16="http://schemas.microsoft.com/office/drawing/2014/main" id="{D3B2C346-314C-3855-4E86-525A333D652B}"/>
              </a:ext>
            </a:extLst>
          </p:cNvPr>
          <p:cNvSpPr/>
          <p:nvPr/>
        </p:nvSpPr>
        <p:spPr>
          <a:xfrm>
            <a:off x="1123952" y="1715871"/>
            <a:ext cx="841829" cy="725714"/>
          </a:xfrm>
          <a:prstGeom prst="hexagon">
            <a:avLst/>
          </a:prstGeom>
          <a:solidFill>
            <a:srgbClr val="C71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Hexagon 77">
            <a:extLst>
              <a:ext uri="{FF2B5EF4-FFF2-40B4-BE49-F238E27FC236}">
                <a16:creationId xmlns:a16="http://schemas.microsoft.com/office/drawing/2014/main" id="{74F165A3-2F10-3A4C-C584-1F17B9051D64}"/>
              </a:ext>
            </a:extLst>
          </p:cNvPr>
          <p:cNvSpPr/>
          <p:nvPr/>
        </p:nvSpPr>
        <p:spPr>
          <a:xfrm>
            <a:off x="5972205" y="3080393"/>
            <a:ext cx="841829" cy="725714"/>
          </a:xfrm>
          <a:prstGeom prst="hexagon">
            <a:avLst/>
          </a:prstGeom>
          <a:solidFill>
            <a:srgbClr val="C71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Hexagon 78">
            <a:extLst>
              <a:ext uri="{FF2B5EF4-FFF2-40B4-BE49-F238E27FC236}">
                <a16:creationId xmlns:a16="http://schemas.microsoft.com/office/drawing/2014/main" id="{28D40D0B-00B5-3530-87B7-51AA12E3A5D0}"/>
              </a:ext>
            </a:extLst>
          </p:cNvPr>
          <p:cNvSpPr/>
          <p:nvPr/>
        </p:nvSpPr>
        <p:spPr>
          <a:xfrm>
            <a:off x="6814035" y="1372812"/>
            <a:ext cx="1219200" cy="105103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7. Participate in the Broader Recovery Process</a:t>
            </a:r>
          </a:p>
        </p:txBody>
      </p:sp>
      <p:sp>
        <p:nvSpPr>
          <p:cNvPr id="80" name="Hexagon 79">
            <a:extLst>
              <a:ext uri="{FF2B5EF4-FFF2-40B4-BE49-F238E27FC236}">
                <a16:creationId xmlns:a16="http://schemas.microsoft.com/office/drawing/2014/main" id="{DFECC301-9DCE-F2F7-378C-105C6AE59D90}"/>
              </a:ext>
            </a:extLst>
          </p:cNvPr>
          <p:cNvSpPr/>
          <p:nvPr/>
        </p:nvSpPr>
        <p:spPr>
          <a:xfrm>
            <a:off x="1817935" y="3034593"/>
            <a:ext cx="1219200" cy="1051034"/>
          </a:xfrm>
          <a:prstGeom prst="hexagon">
            <a:avLst/>
          </a:prstGeom>
          <a:solidFill>
            <a:srgbClr val="D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Hexagon 80">
            <a:extLst>
              <a:ext uri="{FF2B5EF4-FFF2-40B4-BE49-F238E27FC236}">
                <a16:creationId xmlns:a16="http://schemas.microsoft.com/office/drawing/2014/main" id="{B9CEDBB5-ED29-7EE7-B8DF-D5D347C03C8C}"/>
              </a:ext>
            </a:extLst>
          </p:cNvPr>
          <p:cNvSpPr/>
          <p:nvPr/>
        </p:nvSpPr>
        <p:spPr>
          <a:xfrm>
            <a:off x="2812164" y="1408499"/>
            <a:ext cx="1219200" cy="1051034"/>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Hexagon 81">
            <a:extLst>
              <a:ext uri="{FF2B5EF4-FFF2-40B4-BE49-F238E27FC236}">
                <a16:creationId xmlns:a16="http://schemas.microsoft.com/office/drawing/2014/main" id="{0094D96A-2B3B-0937-C226-0C7082C801EC}"/>
              </a:ext>
            </a:extLst>
          </p:cNvPr>
          <p:cNvSpPr/>
          <p:nvPr/>
        </p:nvSpPr>
        <p:spPr>
          <a:xfrm>
            <a:off x="4800622" y="1398416"/>
            <a:ext cx="1219200" cy="1051034"/>
          </a:xfrm>
          <a:prstGeom prst="hexagon">
            <a:avLst/>
          </a:prstGeom>
          <a:solidFill>
            <a:srgbClr val="D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Hexagon 82">
            <a:extLst>
              <a:ext uri="{FF2B5EF4-FFF2-40B4-BE49-F238E27FC236}">
                <a16:creationId xmlns:a16="http://schemas.microsoft.com/office/drawing/2014/main" id="{2F198A0F-F00E-CB95-3544-2D0DBB0780C5}"/>
              </a:ext>
            </a:extLst>
          </p:cNvPr>
          <p:cNvSpPr/>
          <p:nvPr/>
        </p:nvSpPr>
        <p:spPr>
          <a:xfrm>
            <a:off x="5972206" y="1094623"/>
            <a:ext cx="841829" cy="725714"/>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115">
            <a:extLst>
              <a:ext uri="{FF2B5EF4-FFF2-40B4-BE49-F238E27FC236}">
                <a16:creationId xmlns:a16="http://schemas.microsoft.com/office/drawing/2014/main" id="{72CF3B21-A656-E300-8A22-6A6416A60357}"/>
              </a:ext>
            </a:extLst>
          </p:cNvPr>
          <p:cNvSpPr>
            <a:spLocks noChangeAspect="1"/>
          </p:cNvSpPr>
          <p:nvPr/>
        </p:nvSpPr>
        <p:spPr>
          <a:xfrm>
            <a:off x="3192389" y="1714432"/>
            <a:ext cx="458750" cy="458750"/>
          </a:xfrm>
          <a:custGeom>
            <a:avLst/>
            <a:gdLst>
              <a:gd name="connsiteX0" fmla="*/ 136944 w 548640"/>
              <a:gd name="connsiteY0" fmla="*/ 377772 h 548640"/>
              <a:gd name="connsiteX1" fmla="*/ 131731 w 548640"/>
              <a:gd name="connsiteY1" fmla="*/ 383151 h 548640"/>
              <a:gd name="connsiteX2" fmla="*/ 130587 w 548640"/>
              <a:gd name="connsiteY2" fmla="*/ 388782 h 548640"/>
              <a:gd name="connsiteX3" fmla="*/ 126922 w 548640"/>
              <a:gd name="connsiteY3" fmla="*/ 409734 h 548640"/>
              <a:gd name="connsiteX4" fmla="*/ 124871 w 548640"/>
              <a:gd name="connsiteY4" fmla="*/ 416937 h 548640"/>
              <a:gd name="connsiteX5" fmla="*/ 124636 w 548640"/>
              <a:gd name="connsiteY5" fmla="*/ 420996 h 548640"/>
              <a:gd name="connsiteX6" fmla="*/ 123728 w 548640"/>
              <a:gd name="connsiteY6" fmla="*/ 422569 h 548640"/>
              <a:gd name="connsiteX7" fmla="*/ 122820 w 548640"/>
              <a:gd name="connsiteY7" fmla="*/ 424141 h 548640"/>
              <a:gd name="connsiteX8" fmla="*/ 124165 w 548640"/>
              <a:gd name="connsiteY8" fmla="*/ 429112 h 548640"/>
              <a:gd name="connsiteX9" fmla="*/ 127327 w 548640"/>
              <a:gd name="connsiteY9" fmla="*/ 430938 h 548640"/>
              <a:gd name="connsiteX10" fmla="*/ 128908 w 548640"/>
              <a:gd name="connsiteY10" fmla="*/ 431851 h 548640"/>
              <a:gd name="connsiteX11" fmla="*/ 133886 w 548640"/>
              <a:gd name="connsiteY11" fmla="*/ 430530 h 548640"/>
              <a:gd name="connsiteX12" fmla="*/ 139772 w 548640"/>
              <a:gd name="connsiteY12" fmla="*/ 427638 h 548640"/>
              <a:gd name="connsiteX13" fmla="*/ 141353 w 548640"/>
              <a:gd name="connsiteY13" fmla="*/ 428550 h 548640"/>
              <a:gd name="connsiteX14" fmla="*/ 182828 w 548640"/>
              <a:gd name="connsiteY14" fmla="*/ 488146 h 548640"/>
              <a:gd name="connsiteX15" fmla="*/ 265773 w 548640"/>
              <a:gd name="connsiteY15" fmla="*/ 508772 h 548640"/>
              <a:gd name="connsiteX16" fmla="*/ 340271 w 548640"/>
              <a:gd name="connsiteY16" fmla="*/ 463708 h 548640"/>
              <a:gd name="connsiteX17" fmla="*/ 337378 w 548640"/>
              <a:gd name="connsiteY17" fmla="*/ 443163 h 548640"/>
              <a:gd name="connsiteX18" fmla="*/ 335797 w 548640"/>
              <a:gd name="connsiteY18" fmla="*/ 442251 h 548640"/>
              <a:gd name="connsiteX19" fmla="*/ 315885 w 548640"/>
              <a:gd name="connsiteY19" fmla="*/ 447531 h 548640"/>
              <a:gd name="connsiteX20" fmla="*/ 261768 w 548640"/>
              <a:gd name="connsiteY20" fmla="*/ 479199 h 548640"/>
              <a:gd name="connsiteX21" fmla="*/ 200519 w 548640"/>
              <a:gd name="connsiteY21" fmla="*/ 464807 h 548640"/>
              <a:gd name="connsiteX22" fmla="*/ 168058 w 548640"/>
              <a:gd name="connsiteY22" fmla="*/ 418804 h 548640"/>
              <a:gd name="connsiteX23" fmla="*/ 173944 w 548640"/>
              <a:gd name="connsiteY23" fmla="*/ 415911 h 548640"/>
              <a:gd name="connsiteX24" fmla="*/ 180065 w 548640"/>
              <a:gd name="connsiteY24" fmla="*/ 408960 h 548640"/>
              <a:gd name="connsiteX25" fmla="*/ 176231 w 548640"/>
              <a:gd name="connsiteY25" fmla="*/ 404649 h 548640"/>
              <a:gd name="connsiteX26" fmla="*/ 170815 w 548640"/>
              <a:gd name="connsiteY26" fmla="*/ 399425 h 548640"/>
              <a:gd name="connsiteX27" fmla="*/ 148918 w 548640"/>
              <a:gd name="connsiteY27" fmla="*/ 382589 h 548640"/>
              <a:gd name="connsiteX28" fmla="*/ 144175 w 548640"/>
              <a:gd name="connsiteY28" fmla="*/ 379850 h 548640"/>
              <a:gd name="connsiteX29" fmla="*/ 136944 w 548640"/>
              <a:gd name="connsiteY29" fmla="*/ 377772 h 548640"/>
              <a:gd name="connsiteX30" fmla="*/ 291849 w 548640"/>
              <a:gd name="connsiteY30" fmla="*/ 268594 h 548640"/>
              <a:gd name="connsiteX31" fmla="*/ 289395 w 548640"/>
              <a:gd name="connsiteY31" fmla="*/ 270912 h 548640"/>
              <a:gd name="connsiteX32" fmla="*/ 289395 w 548640"/>
              <a:gd name="connsiteY32" fmla="*/ 382164 h 548640"/>
              <a:gd name="connsiteX33" fmla="*/ 291849 w 548640"/>
              <a:gd name="connsiteY33" fmla="*/ 384482 h 548640"/>
              <a:gd name="connsiteX34" fmla="*/ 279092 w 548640"/>
              <a:gd name="connsiteY34" fmla="*/ 384482 h 548640"/>
              <a:gd name="connsiteX35" fmla="*/ 279092 w 548640"/>
              <a:gd name="connsiteY35" fmla="*/ 411914 h 548640"/>
              <a:gd name="connsiteX36" fmla="*/ 485437 w 548640"/>
              <a:gd name="connsiteY36" fmla="*/ 411914 h 548640"/>
              <a:gd name="connsiteX37" fmla="*/ 485437 w 548640"/>
              <a:gd name="connsiteY37" fmla="*/ 384482 h 548640"/>
              <a:gd name="connsiteX38" fmla="*/ 472032 w 548640"/>
              <a:gd name="connsiteY38" fmla="*/ 384482 h 548640"/>
              <a:gd name="connsiteX39" fmla="*/ 473545 w 548640"/>
              <a:gd name="connsiteY39" fmla="*/ 381462 h 548640"/>
              <a:gd name="connsiteX40" fmla="*/ 473545 w 548640"/>
              <a:gd name="connsiteY40" fmla="*/ 273201 h 548640"/>
              <a:gd name="connsiteX41" fmla="*/ 471236 w 548640"/>
              <a:gd name="connsiteY41" fmla="*/ 268594 h 548640"/>
              <a:gd name="connsiteX42" fmla="*/ 452763 w 548640"/>
              <a:gd name="connsiteY42" fmla="*/ 268594 h 548640"/>
              <a:gd name="connsiteX43" fmla="*/ 448145 w 548640"/>
              <a:gd name="connsiteY43" fmla="*/ 273201 h 548640"/>
              <a:gd name="connsiteX44" fmla="*/ 448145 w 548640"/>
              <a:gd name="connsiteY44" fmla="*/ 381462 h 548640"/>
              <a:gd name="connsiteX45" fmla="*/ 451172 w 548640"/>
              <a:gd name="connsiteY45" fmla="*/ 384482 h 548640"/>
              <a:gd name="connsiteX46" fmla="*/ 431549 w 548640"/>
              <a:gd name="connsiteY46" fmla="*/ 384482 h 548640"/>
              <a:gd name="connsiteX47" fmla="*/ 433858 w 548640"/>
              <a:gd name="connsiteY47" fmla="*/ 382164 h 548640"/>
              <a:gd name="connsiteX48" fmla="*/ 433858 w 548640"/>
              <a:gd name="connsiteY48" fmla="*/ 270912 h 548640"/>
              <a:gd name="connsiteX49" fmla="*/ 431549 w 548640"/>
              <a:gd name="connsiteY49" fmla="*/ 268594 h 548640"/>
              <a:gd name="connsiteX50" fmla="*/ 413076 w 548640"/>
              <a:gd name="connsiteY50" fmla="*/ 268594 h 548640"/>
              <a:gd name="connsiteX51" fmla="*/ 408458 w 548640"/>
              <a:gd name="connsiteY51" fmla="*/ 270912 h 548640"/>
              <a:gd name="connsiteX52" fmla="*/ 408458 w 548640"/>
              <a:gd name="connsiteY52" fmla="*/ 382164 h 548640"/>
              <a:gd name="connsiteX53" fmla="*/ 413076 w 548640"/>
              <a:gd name="connsiteY53" fmla="*/ 384482 h 548640"/>
              <a:gd name="connsiteX54" fmla="*/ 389552 w 548640"/>
              <a:gd name="connsiteY54" fmla="*/ 384482 h 548640"/>
              <a:gd name="connsiteX55" fmla="*/ 394170 w 548640"/>
              <a:gd name="connsiteY55" fmla="*/ 382164 h 548640"/>
              <a:gd name="connsiteX56" fmla="*/ 394170 w 548640"/>
              <a:gd name="connsiteY56" fmla="*/ 270912 h 548640"/>
              <a:gd name="connsiteX57" fmla="*/ 389552 w 548640"/>
              <a:gd name="connsiteY57" fmla="*/ 268594 h 548640"/>
              <a:gd name="connsiteX58" fmla="*/ 373388 w 548640"/>
              <a:gd name="connsiteY58" fmla="*/ 268594 h 548640"/>
              <a:gd name="connsiteX59" fmla="*/ 368770 w 548640"/>
              <a:gd name="connsiteY59" fmla="*/ 270912 h 548640"/>
              <a:gd name="connsiteX60" fmla="*/ 368770 w 548640"/>
              <a:gd name="connsiteY60" fmla="*/ 382164 h 548640"/>
              <a:gd name="connsiteX61" fmla="*/ 373388 w 548640"/>
              <a:gd name="connsiteY61" fmla="*/ 384482 h 548640"/>
              <a:gd name="connsiteX62" fmla="*/ 349865 w 548640"/>
              <a:gd name="connsiteY62" fmla="*/ 384482 h 548640"/>
              <a:gd name="connsiteX63" fmla="*/ 354483 w 548640"/>
              <a:gd name="connsiteY63" fmla="*/ 382164 h 548640"/>
              <a:gd name="connsiteX64" fmla="*/ 354483 w 548640"/>
              <a:gd name="connsiteY64" fmla="*/ 270912 h 548640"/>
              <a:gd name="connsiteX65" fmla="*/ 349865 w 548640"/>
              <a:gd name="connsiteY65" fmla="*/ 268594 h 548640"/>
              <a:gd name="connsiteX66" fmla="*/ 331392 w 548640"/>
              <a:gd name="connsiteY66" fmla="*/ 268594 h 548640"/>
              <a:gd name="connsiteX67" fmla="*/ 329083 w 548640"/>
              <a:gd name="connsiteY67" fmla="*/ 270912 h 548640"/>
              <a:gd name="connsiteX68" fmla="*/ 329083 w 548640"/>
              <a:gd name="connsiteY68" fmla="*/ 382164 h 548640"/>
              <a:gd name="connsiteX69" fmla="*/ 331392 w 548640"/>
              <a:gd name="connsiteY69" fmla="*/ 384482 h 548640"/>
              <a:gd name="connsiteX70" fmla="*/ 311476 w 548640"/>
              <a:gd name="connsiteY70" fmla="*/ 384482 h 548640"/>
              <a:gd name="connsiteX71" fmla="*/ 316383 w 548640"/>
              <a:gd name="connsiteY71" fmla="*/ 382164 h 548640"/>
              <a:gd name="connsiteX72" fmla="*/ 316383 w 548640"/>
              <a:gd name="connsiteY72" fmla="*/ 270912 h 548640"/>
              <a:gd name="connsiteX73" fmla="*/ 311476 w 548640"/>
              <a:gd name="connsiteY73" fmla="*/ 268594 h 548640"/>
              <a:gd name="connsiteX74" fmla="*/ 291849 w 548640"/>
              <a:gd name="connsiteY74" fmla="*/ 268594 h 548640"/>
              <a:gd name="connsiteX75" fmla="*/ 56914 w 548640"/>
              <a:gd name="connsiteY75" fmla="*/ 198641 h 548640"/>
              <a:gd name="connsiteX76" fmla="*/ 54460 w 548640"/>
              <a:gd name="connsiteY76" fmla="*/ 200959 h 548640"/>
              <a:gd name="connsiteX77" fmla="*/ 54460 w 548640"/>
              <a:gd name="connsiteY77" fmla="*/ 312211 h 548640"/>
              <a:gd name="connsiteX78" fmla="*/ 56914 w 548640"/>
              <a:gd name="connsiteY78" fmla="*/ 314529 h 548640"/>
              <a:gd name="connsiteX79" fmla="*/ 44157 w 548640"/>
              <a:gd name="connsiteY79" fmla="*/ 314529 h 548640"/>
              <a:gd name="connsiteX80" fmla="*/ 44157 w 548640"/>
              <a:gd name="connsiteY80" fmla="*/ 341961 h 548640"/>
              <a:gd name="connsiteX81" fmla="*/ 250502 w 548640"/>
              <a:gd name="connsiteY81" fmla="*/ 341961 h 548640"/>
              <a:gd name="connsiteX82" fmla="*/ 250502 w 548640"/>
              <a:gd name="connsiteY82" fmla="*/ 314529 h 548640"/>
              <a:gd name="connsiteX83" fmla="*/ 237097 w 548640"/>
              <a:gd name="connsiteY83" fmla="*/ 314529 h 548640"/>
              <a:gd name="connsiteX84" fmla="*/ 238610 w 548640"/>
              <a:gd name="connsiteY84" fmla="*/ 311509 h 548640"/>
              <a:gd name="connsiteX85" fmla="*/ 238610 w 548640"/>
              <a:gd name="connsiteY85" fmla="*/ 203248 h 548640"/>
              <a:gd name="connsiteX86" fmla="*/ 236301 w 548640"/>
              <a:gd name="connsiteY86" fmla="*/ 198641 h 548640"/>
              <a:gd name="connsiteX87" fmla="*/ 217828 w 548640"/>
              <a:gd name="connsiteY87" fmla="*/ 198641 h 548640"/>
              <a:gd name="connsiteX88" fmla="*/ 213210 w 548640"/>
              <a:gd name="connsiteY88" fmla="*/ 203248 h 548640"/>
              <a:gd name="connsiteX89" fmla="*/ 213210 w 548640"/>
              <a:gd name="connsiteY89" fmla="*/ 311509 h 548640"/>
              <a:gd name="connsiteX90" fmla="*/ 216237 w 548640"/>
              <a:gd name="connsiteY90" fmla="*/ 314529 h 548640"/>
              <a:gd name="connsiteX91" fmla="*/ 196614 w 548640"/>
              <a:gd name="connsiteY91" fmla="*/ 314529 h 548640"/>
              <a:gd name="connsiteX92" fmla="*/ 198923 w 548640"/>
              <a:gd name="connsiteY92" fmla="*/ 312211 h 548640"/>
              <a:gd name="connsiteX93" fmla="*/ 198923 w 548640"/>
              <a:gd name="connsiteY93" fmla="*/ 200959 h 548640"/>
              <a:gd name="connsiteX94" fmla="*/ 196614 w 548640"/>
              <a:gd name="connsiteY94" fmla="*/ 198641 h 548640"/>
              <a:gd name="connsiteX95" fmla="*/ 178141 w 548640"/>
              <a:gd name="connsiteY95" fmla="*/ 198641 h 548640"/>
              <a:gd name="connsiteX96" fmla="*/ 173523 w 548640"/>
              <a:gd name="connsiteY96" fmla="*/ 200959 h 548640"/>
              <a:gd name="connsiteX97" fmla="*/ 173523 w 548640"/>
              <a:gd name="connsiteY97" fmla="*/ 312211 h 548640"/>
              <a:gd name="connsiteX98" fmla="*/ 178141 w 548640"/>
              <a:gd name="connsiteY98" fmla="*/ 314529 h 548640"/>
              <a:gd name="connsiteX99" fmla="*/ 154617 w 548640"/>
              <a:gd name="connsiteY99" fmla="*/ 314529 h 548640"/>
              <a:gd name="connsiteX100" fmla="*/ 159235 w 548640"/>
              <a:gd name="connsiteY100" fmla="*/ 312211 h 548640"/>
              <a:gd name="connsiteX101" fmla="*/ 159235 w 548640"/>
              <a:gd name="connsiteY101" fmla="*/ 200959 h 548640"/>
              <a:gd name="connsiteX102" fmla="*/ 154617 w 548640"/>
              <a:gd name="connsiteY102" fmla="*/ 198641 h 548640"/>
              <a:gd name="connsiteX103" fmla="*/ 138453 w 548640"/>
              <a:gd name="connsiteY103" fmla="*/ 198641 h 548640"/>
              <a:gd name="connsiteX104" fmla="*/ 133835 w 548640"/>
              <a:gd name="connsiteY104" fmla="*/ 200959 h 548640"/>
              <a:gd name="connsiteX105" fmla="*/ 133835 w 548640"/>
              <a:gd name="connsiteY105" fmla="*/ 312211 h 548640"/>
              <a:gd name="connsiteX106" fmla="*/ 138453 w 548640"/>
              <a:gd name="connsiteY106" fmla="*/ 314529 h 548640"/>
              <a:gd name="connsiteX107" fmla="*/ 114930 w 548640"/>
              <a:gd name="connsiteY107" fmla="*/ 314529 h 548640"/>
              <a:gd name="connsiteX108" fmla="*/ 119548 w 548640"/>
              <a:gd name="connsiteY108" fmla="*/ 312211 h 548640"/>
              <a:gd name="connsiteX109" fmla="*/ 119548 w 548640"/>
              <a:gd name="connsiteY109" fmla="*/ 200959 h 548640"/>
              <a:gd name="connsiteX110" fmla="*/ 114930 w 548640"/>
              <a:gd name="connsiteY110" fmla="*/ 198641 h 548640"/>
              <a:gd name="connsiteX111" fmla="*/ 96457 w 548640"/>
              <a:gd name="connsiteY111" fmla="*/ 198641 h 548640"/>
              <a:gd name="connsiteX112" fmla="*/ 94148 w 548640"/>
              <a:gd name="connsiteY112" fmla="*/ 200959 h 548640"/>
              <a:gd name="connsiteX113" fmla="*/ 94148 w 548640"/>
              <a:gd name="connsiteY113" fmla="*/ 312211 h 548640"/>
              <a:gd name="connsiteX114" fmla="*/ 96457 w 548640"/>
              <a:gd name="connsiteY114" fmla="*/ 314529 h 548640"/>
              <a:gd name="connsiteX115" fmla="*/ 76541 w 548640"/>
              <a:gd name="connsiteY115" fmla="*/ 314529 h 548640"/>
              <a:gd name="connsiteX116" fmla="*/ 81448 w 548640"/>
              <a:gd name="connsiteY116" fmla="*/ 312211 h 548640"/>
              <a:gd name="connsiteX117" fmla="*/ 81448 w 548640"/>
              <a:gd name="connsiteY117" fmla="*/ 200959 h 548640"/>
              <a:gd name="connsiteX118" fmla="*/ 76541 w 548640"/>
              <a:gd name="connsiteY118" fmla="*/ 198641 h 548640"/>
              <a:gd name="connsiteX119" fmla="*/ 56914 w 548640"/>
              <a:gd name="connsiteY119" fmla="*/ 198641 h 548640"/>
              <a:gd name="connsiteX120" fmla="*/ 382264 w 548640"/>
              <a:gd name="connsiteY120" fmla="*/ 195229 h 548640"/>
              <a:gd name="connsiteX121" fmla="*/ 346301 w 548640"/>
              <a:gd name="connsiteY121" fmla="*/ 203734 h 548640"/>
              <a:gd name="connsiteX122" fmla="*/ 297577 w 548640"/>
              <a:gd name="connsiteY122" fmla="*/ 233216 h 548640"/>
              <a:gd name="connsiteX123" fmla="*/ 304538 w 548640"/>
              <a:gd name="connsiteY123" fmla="*/ 255894 h 548640"/>
              <a:gd name="connsiteX124" fmla="*/ 339341 w 548640"/>
              <a:gd name="connsiteY124" fmla="*/ 255894 h 548640"/>
              <a:gd name="connsiteX125" fmla="*/ 425188 w 548640"/>
              <a:gd name="connsiteY125" fmla="*/ 255894 h 548640"/>
              <a:gd name="connsiteX126" fmla="*/ 459991 w 548640"/>
              <a:gd name="connsiteY126" fmla="*/ 255894 h 548640"/>
              <a:gd name="connsiteX127" fmla="*/ 466951 w 548640"/>
              <a:gd name="connsiteY127" fmla="*/ 233216 h 548640"/>
              <a:gd name="connsiteX128" fmla="*/ 418227 w 548640"/>
              <a:gd name="connsiteY128" fmla="*/ 203734 h 548640"/>
              <a:gd name="connsiteX129" fmla="*/ 382264 w 548640"/>
              <a:gd name="connsiteY129" fmla="*/ 195229 h 548640"/>
              <a:gd name="connsiteX130" fmla="*/ 147329 w 548640"/>
              <a:gd name="connsiteY130" fmla="*/ 125276 h 548640"/>
              <a:gd name="connsiteX131" fmla="*/ 111366 w 548640"/>
              <a:gd name="connsiteY131" fmla="*/ 133781 h 548640"/>
              <a:gd name="connsiteX132" fmla="*/ 62642 w 548640"/>
              <a:gd name="connsiteY132" fmla="*/ 163263 h 548640"/>
              <a:gd name="connsiteX133" fmla="*/ 69603 w 548640"/>
              <a:gd name="connsiteY133" fmla="*/ 185941 h 548640"/>
              <a:gd name="connsiteX134" fmla="*/ 104406 w 548640"/>
              <a:gd name="connsiteY134" fmla="*/ 185941 h 548640"/>
              <a:gd name="connsiteX135" fmla="*/ 190253 w 548640"/>
              <a:gd name="connsiteY135" fmla="*/ 185941 h 548640"/>
              <a:gd name="connsiteX136" fmla="*/ 225056 w 548640"/>
              <a:gd name="connsiteY136" fmla="*/ 185941 h 548640"/>
              <a:gd name="connsiteX137" fmla="*/ 232016 w 548640"/>
              <a:gd name="connsiteY137" fmla="*/ 163263 h 548640"/>
              <a:gd name="connsiteX138" fmla="*/ 183292 w 548640"/>
              <a:gd name="connsiteY138" fmla="*/ 133781 h 548640"/>
              <a:gd name="connsiteX139" fmla="*/ 147329 w 548640"/>
              <a:gd name="connsiteY139" fmla="*/ 125276 h 548640"/>
              <a:gd name="connsiteX140" fmla="*/ 282868 w 548640"/>
              <a:gd name="connsiteY140" fmla="*/ 39869 h 548640"/>
              <a:gd name="connsiteX141" fmla="*/ 208369 w 548640"/>
              <a:gd name="connsiteY141" fmla="*/ 84934 h 548640"/>
              <a:gd name="connsiteX142" fmla="*/ 211263 w 548640"/>
              <a:gd name="connsiteY142" fmla="*/ 105478 h 548640"/>
              <a:gd name="connsiteX143" fmla="*/ 212844 w 548640"/>
              <a:gd name="connsiteY143" fmla="*/ 106391 h 548640"/>
              <a:gd name="connsiteX144" fmla="*/ 232755 w 548640"/>
              <a:gd name="connsiteY144" fmla="*/ 101110 h 548640"/>
              <a:gd name="connsiteX145" fmla="*/ 286872 w 548640"/>
              <a:gd name="connsiteY145" fmla="*/ 69443 h 548640"/>
              <a:gd name="connsiteX146" fmla="*/ 348122 w 548640"/>
              <a:gd name="connsiteY146" fmla="*/ 83835 h 548640"/>
              <a:gd name="connsiteX147" fmla="*/ 380582 w 548640"/>
              <a:gd name="connsiteY147" fmla="*/ 129838 h 548640"/>
              <a:gd name="connsiteX148" fmla="*/ 374696 w 548640"/>
              <a:gd name="connsiteY148" fmla="*/ 132730 h 548640"/>
              <a:gd name="connsiteX149" fmla="*/ 368575 w 548640"/>
              <a:gd name="connsiteY149" fmla="*/ 139682 h 548640"/>
              <a:gd name="connsiteX150" fmla="*/ 372410 w 548640"/>
              <a:gd name="connsiteY150" fmla="*/ 143993 h 548640"/>
              <a:gd name="connsiteX151" fmla="*/ 377825 w 548640"/>
              <a:gd name="connsiteY151" fmla="*/ 149216 h 548640"/>
              <a:gd name="connsiteX152" fmla="*/ 399722 w 548640"/>
              <a:gd name="connsiteY152" fmla="*/ 166053 h 548640"/>
              <a:gd name="connsiteX153" fmla="*/ 404465 w 548640"/>
              <a:gd name="connsiteY153" fmla="*/ 168791 h 548640"/>
              <a:gd name="connsiteX154" fmla="*/ 411697 w 548640"/>
              <a:gd name="connsiteY154" fmla="*/ 170869 h 548640"/>
              <a:gd name="connsiteX155" fmla="*/ 416910 w 548640"/>
              <a:gd name="connsiteY155" fmla="*/ 165491 h 548640"/>
              <a:gd name="connsiteX156" fmla="*/ 418053 w 548640"/>
              <a:gd name="connsiteY156" fmla="*/ 159860 h 548640"/>
              <a:gd name="connsiteX157" fmla="*/ 421718 w 548640"/>
              <a:gd name="connsiteY157" fmla="*/ 138908 h 548640"/>
              <a:gd name="connsiteX158" fmla="*/ 423769 w 548640"/>
              <a:gd name="connsiteY158" fmla="*/ 131704 h 548640"/>
              <a:gd name="connsiteX159" fmla="*/ 424005 w 548640"/>
              <a:gd name="connsiteY159" fmla="*/ 127646 h 548640"/>
              <a:gd name="connsiteX160" fmla="*/ 424913 w 548640"/>
              <a:gd name="connsiteY160" fmla="*/ 126073 h 548640"/>
              <a:gd name="connsiteX161" fmla="*/ 425821 w 548640"/>
              <a:gd name="connsiteY161" fmla="*/ 124500 h 548640"/>
              <a:gd name="connsiteX162" fmla="*/ 424475 w 548640"/>
              <a:gd name="connsiteY162" fmla="*/ 119529 h 548640"/>
              <a:gd name="connsiteX163" fmla="*/ 421313 w 548640"/>
              <a:gd name="connsiteY163" fmla="*/ 117704 h 548640"/>
              <a:gd name="connsiteX164" fmla="*/ 419732 w 548640"/>
              <a:gd name="connsiteY164" fmla="*/ 116791 h 548640"/>
              <a:gd name="connsiteX165" fmla="*/ 414755 w 548640"/>
              <a:gd name="connsiteY165" fmla="*/ 118111 h 548640"/>
              <a:gd name="connsiteX166" fmla="*/ 408869 w 548640"/>
              <a:gd name="connsiteY166" fmla="*/ 121004 h 548640"/>
              <a:gd name="connsiteX167" fmla="*/ 407288 w 548640"/>
              <a:gd name="connsiteY167" fmla="*/ 120091 h 548640"/>
              <a:gd name="connsiteX168" fmla="*/ 365813 w 548640"/>
              <a:gd name="connsiteY168" fmla="*/ 60496 h 548640"/>
              <a:gd name="connsiteX169" fmla="*/ 282868 w 548640"/>
              <a:gd name="connsiteY169" fmla="*/ 39869 h 548640"/>
              <a:gd name="connsiteX170" fmla="*/ 274320 w 548640"/>
              <a:gd name="connsiteY170" fmla="*/ 0 h 548640"/>
              <a:gd name="connsiteX171" fmla="*/ 548640 w 548640"/>
              <a:gd name="connsiteY171" fmla="*/ 274320 h 548640"/>
              <a:gd name="connsiteX172" fmla="*/ 274320 w 548640"/>
              <a:gd name="connsiteY172" fmla="*/ 548640 h 548640"/>
              <a:gd name="connsiteX173" fmla="*/ 0 w 548640"/>
              <a:gd name="connsiteY173" fmla="*/ 274320 h 548640"/>
              <a:gd name="connsiteX174" fmla="*/ 274320 w 548640"/>
              <a:gd name="connsiteY174" fmla="*/ 0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548640" h="548640">
                <a:moveTo>
                  <a:pt x="136944" y="377772"/>
                </a:moveTo>
                <a:cubicBezTo>
                  <a:pt x="135363" y="376860"/>
                  <a:pt x="133547" y="380005"/>
                  <a:pt x="131731" y="383151"/>
                </a:cubicBezTo>
                <a:cubicBezTo>
                  <a:pt x="131731" y="383151"/>
                  <a:pt x="131731" y="383151"/>
                  <a:pt x="130587" y="388782"/>
                </a:cubicBezTo>
                <a:cubicBezTo>
                  <a:pt x="129444" y="394413"/>
                  <a:pt x="128974" y="402530"/>
                  <a:pt x="126922" y="409734"/>
                </a:cubicBezTo>
                <a:cubicBezTo>
                  <a:pt x="125106" y="412879"/>
                  <a:pt x="125779" y="415365"/>
                  <a:pt x="124871" y="416937"/>
                </a:cubicBezTo>
                <a:cubicBezTo>
                  <a:pt x="124871" y="416937"/>
                  <a:pt x="124871" y="416937"/>
                  <a:pt x="124636" y="420996"/>
                </a:cubicBezTo>
                <a:cubicBezTo>
                  <a:pt x="124636" y="420996"/>
                  <a:pt x="124636" y="420996"/>
                  <a:pt x="123728" y="422569"/>
                </a:cubicBezTo>
                <a:cubicBezTo>
                  <a:pt x="123728" y="422569"/>
                  <a:pt x="123728" y="422569"/>
                  <a:pt x="122820" y="424141"/>
                </a:cubicBezTo>
                <a:cubicBezTo>
                  <a:pt x="123493" y="426627"/>
                  <a:pt x="123493" y="426627"/>
                  <a:pt x="124165" y="429112"/>
                </a:cubicBezTo>
                <a:cubicBezTo>
                  <a:pt x="125746" y="430025"/>
                  <a:pt x="124838" y="431598"/>
                  <a:pt x="127327" y="430938"/>
                </a:cubicBezTo>
                <a:cubicBezTo>
                  <a:pt x="127327" y="430938"/>
                  <a:pt x="127327" y="430938"/>
                  <a:pt x="128908" y="431851"/>
                </a:cubicBezTo>
                <a:cubicBezTo>
                  <a:pt x="130489" y="432763"/>
                  <a:pt x="131397" y="431190"/>
                  <a:pt x="133886" y="430530"/>
                </a:cubicBezTo>
                <a:cubicBezTo>
                  <a:pt x="133886" y="430530"/>
                  <a:pt x="133886" y="430530"/>
                  <a:pt x="139772" y="427638"/>
                </a:cubicBezTo>
                <a:cubicBezTo>
                  <a:pt x="139772" y="427638"/>
                  <a:pt x="139772" y="427638"/>
                  <a:pt x="141353" y="428550"/>
                </a:cubicBezTo>
                <a:cubicBezTo>
                  <a:pt x="148081" y="453405"/>
                  <a:pt x="161604" y="473795"/>
                  <a:pt x="182828" y="488146"/>
                </a:cubicBezTo>
                <a:cubicBezTo>
                  <a:pt x="207887" y="506808"/>
                  <a:pt x="237721" y="513548"/>
                  <a:pt x="265773" y="508772"/>
                </a:cubicBezTo>
                <a:cubicBezTo>
                  <a:pt x="296313" y="503337"/>
                  <a:pt x="321673" y="488620"/>
                  <a:pt x="340271" y="463708"/>
                </a:cubicBezTo>
                <a:cubicBezTo>
                  <a:pt x="343904" y="457417"/>
                  <a:pt x="342793" y="448387"/>
                  <a:pt x="337378" y="443163"/>
                </a:cubicBezTo>
                <a:cubicBezTo>
                  <a:pt x="335797" y="442251"/>
                  <a:pt x="335797" y="442251"/>
                  <a:pt x="335797" y="442251"/>
                </a:cubicBezTo>
                <a:cubicBezTo>
                  <a:pt x="329473" y="438600"/>
                  <a:pt x="320425" y="439667"/>
                  <a:pt x="315885" y="447531"/>
                </a:cubicBezTo>
                <a:cubicBezTo>
                  <a:pt x="303408" y="465492"/>
                  <a:pt x="283934" y="477316"/>
                  <a:pt x="261768" y="479199"/>
                </a:cubicBezTo>
                <a:cubicBezTo>
                  <a:pt x="240276" y="483567"/>
                  <a:pt x="217673" y="478905"/>
                  <a:pt x="200519" y="464807"/>
                </a:cubicBezTo>
                <a:cubicBezTo>
                  <a:pt x="184037" y="453194"/>
                  <a:pt x="173441" y="438688"/>
                  <a:pt x="168058" y="418804"/>
                </a:cubicBezTo>
                <a:cubicBezTo>
                  <a:pt x="168058" y="418804"/>
                  <a:pt x="168058" y="418804"/>
                  <a:pt x="173944" y="415911"/>
                </a:cubicBezTo>
                <a:cubicBezTo>
                  <a:pt x="178922" y="414591"/>
                  <a:pt x="180738" y="411445"/>
                  <a:pt x="180065" y="408960"/>
                </a:cubicBezTo>
                <a:cubicBezTo>
                  <a:pt x="178485" y="408047"/>
                  <a:pt x="177812" y="405562"/>
                  <a:pt x="176231" y="404649"/>
                </a:cubicBezTo>
                <a:cubicBezTo>
                  <a:pt x="176231" y="404649"/>
                  <a:pt x="176231" y="404649"/>
                  <a:pt x="170815" y="399425"/>
                </a:cubicBezTo>
                <a:cubicBezTo>
                  <a:pt x="164492" y="395774"/>
                  <a:pt x="155914" y="388725"/>
                  <a:pt x="148918" y="382589"/>
                </a:cubicBezTo>
                <a:cubicBezTo>
                  <a:pt x="148918" y="382589"/>
                  <a:pt x="148918" y="382589"/>
                  <a:pt x="144175" y="379850"/>
                </a:cubicBezTo>
                <a:cubicBezTo>
                  <a:pt x="141922" y="376452"/>
                  <a:pt x="137852" y="376200"/>
                  <a:pt x="136944" y="377772"/>
                </a:cubicBezTo>
                <a:close/>
                <a:moveTo>
                  <a:pt x="291849" y="268594"/>
                </a:moveTo>
                <a:cubicBezTo>
                  <a:pt x="289395" y="268594"/>
                  <a:pt x="289395" y="268594"/>
                  <a:pt x="289395" y="270912"/>
                </a:cubicBezTo>
                <a:cubicBezTo>
                  <a:pt x="289395" y="270912"/>
                  <a:pt x="289395" y="270912"/>
                  <a:pt x="289395" y="382164"/>
                </a:cubicBezTo>
                <a:cubicBezTo>
                  <a:pt x="289395" y="384482"/>
                  <a:pt x="289395" y="384482"/>
                  <a:pt x="291849" y="384482"/>
                </a:cubicBezTo>
                <a:lnTo>
                  <a:pt x="279092" y="384482"/>
                </a:lnTo>
                <a:lnTo>
                  <a:pt x="279092" y="411914"/>
                </a:lnTo>
                <a:lnTo>
                  <a:pt x="485437" y="411914"/>
                </a:lnTo>
                <a:lnTo>
                  <a:pt x="485437" y="384482"/>
                </a:lnTo>
                <a:lnTo>
                  <a:pt x="472032" y="384482"/>
                </a:lnTo>
                <a:lnTo>
                  <a:pt x="473545" y="381462"/>
                </a:lnTo>
                <a:lnTo>
                  <a:pt x="473545" y="273201"/>
                </a:lnTo>
                <a:cubicBezTo>
                  <a:pt x="473545" y="270898"/>
                  <a:pt x="473545" y="268594"/>
                  <a:pt x="471236" y="268594"/>
                </a:cubicBezTo>
                <a:cubicBezTo>
                  <a:pt x="471236" y="268594"/>
                  <a:pt x="471236" y="268594"/>
                  <a:pt x="452763" y="268594"/>
                </a:cubicBezTo>
                <a:cubicBezTo>
                  <a:pt x="450454" y="268594"/>
                  <a:pt x="448145" y="270898"/>
                  <a:pt x="448145" y="273201"/>
                </a:cubicBezTo>
                <a:cubicBezTo>
                  <a:pt x="448145" y="273201"/>
                  <a:pt x="448145" y="273201"/>
                  <a:pt x="448145" y="381462"/>
                </a:cubicBezTo>
                <a:lnTo>
                  <a:pt x="451172" y="384482"/>
                </a:lnTo>
                <a:lnTo>
                  <a:pt x="431549" y="384482"/>
                </a:lnTo>
                <a:cubicBezTo>
                  <a:pt x="433858" y="384482"/>
                  <a:pt x="433858" y="384482"/>
                  <a:pt x="433858" y="382164"/>
                </a:cubicBezTo>
                <a:lnTo>
                  <a:pt x="433858" y="270912"/>
                </a:lnTo>
                <a:cubicBezTo>
                  <a:pt x="433858" y="268594"/>
                  <a:pt x="433858" y="268594"/>
                  <a:pt x="431549" y="268594"/>
                </a:cubicBezTo>
                <a:cubicBezTo>
                  <a:pt x="431549" y="268594"/>
                  <a:pt x="431549" y="268594"/>
                  <a:pt x="413076" y="268594"/>
                </a:cubicBezTo>
                <a:cubicBezTo>
                  <a:pt x="410767" y="268594"/>
                  <a:pt x="408458" y="268594"/>
                  <a:pt x="408458" y="270912"/>
                </a:cubicBezTo>
                <a:cubicBezTo>
                  <a:pt x="408458" y="270912"/>
                  <a:pt x="408458" y="270912"/>
                  <a:pt x="408458" y="382164"/>
                </a:cubicBezTo>
                <a:cubicBezTo>
                  <a:pt x="408458" y="384482"/>
                  <a:pt x="410767" y="384482"/>
                  <a:pt x="413076" y="384482"/>
                </a:cubicBezTo>
                <a:lnTo>
                  <a:pt x="389552" y="384482"/>
                </a:lnTo>
                <a:cubicBezTo>
                  <a:pt x="391861" y="384482"/>
                  <a:pt x="394170" y="384482"/>
                  <a:pt x="394170" y="382164"/>
                </a:cubicBezTo>
                <a:lnTo>
                  <a:pt x="394170" y="270912"/>
                </a:lnTo>
                <a:cubicBezTo>
                  <a:pt x="394170" y="268594"/>
                  <a:pt x="391861" y="268594"/>
                  <a:pt x="389552" y="268594"/>
                </a:cubicBezTo>
                <a:cubicBezTo>
                  <a:pt x="389552" y="268594"/>
                  <a:pt x="389552" y="268594"/>
                  <a:pt x="373388" y="268594"/>
                </a:cubicBezTo>
                <a:cubicBezTo>
                  <a:pt x="371079" y="268594"/>
                  <a:pt x="368770" y="268594"/>
                  <a:pt x="368770" y="270912"/>
                </a:cubicBezTo>
                <a:cubicBezTo>
                  <a:pt x="368770" y="270912"/>
                  <a:pt x="368770" y="270912"/>
                  <a:pt x="368770" y="382164"/>
                </a:cubicBezTo>
                <a:cubicBezTo>
                  <a:pt x="368770" y="384482"/>
                  <a:pt x="371079" y="384482"/>
                  <a:pt x="373388" y="384482"/>
                </a:cubicBezTo>
                <a:lnTo>
                  <a:pt x="349865" y="384482"/>
                </a:lnTo>
                <a:cubicBezTo>
                  <a:pt x="352174" y="384482"/>
                  <a:pt x="354483" y="384482"/>
                  <a:pt x="354483" y="382164"/>
                </a:cubicBezTo>
                <a:lnTo>
                  <a:pt x="354483" y="270912"/>
                </a:lnTo>
                <a:cubicBezTo>
                  <a:pt x="354483" y="268594"/>
                  <a:pt x="352174" y="268594"/>
                  <a:pt x="349865" y="268594"/>
                </a:cubicBezTo>
                <a:cubicBezTo>
                  <a:pt x="349865" y="268594"/>
                  <a:pt x="349865" y="268594"/>
                  <a:pt x="331392" y="268594"/>
                </a:cubicBezTo>
                <a:cubicBezTo>
                  <a:pt x="329083" y="268594"/>
                  <a:pt x="329083" y="268594"/>
                  <a:pt x="329083" y="270912"/>
                </a:cubicBezTo>
                <a:cubicBezTo>
                  <a:pt x="329083" y="270912"/>
                  <a:pt x="329083" y="270912"/>
                  <a:pt x="329083" y="382164"/>
                </a:cubicBezTo>
                <a:cubicBezTo>
                  <a:pt x="329083" y="384482"/>
                  <a:pt x="329083" y="384482"/>
                  <a:pt x="331392" y="384482"/>
                </a:cubicBezTo>
                <a:lnTo>
                  <a:pt x="311476" y="384482"/>
                </a:lnTo>
                <a:cubicBezTo>
                  <a:pt x="313930" y="384482"/>
                  <a:pt x="316383" y="384482"/>
                  <a:pt x="316383" y="382164"/>
                </a:cubicBezTo>
                <a:lnTo>
                  <a:pt x="316383" y="270912"/>
                </a:lnTo>
                <a:cubicBezTo>
                  <a:pt x="316383" y="268594"/>
                  <a:pt x="313930" y="268594"/>
                  <a:pt x="311476" y="268594"/>
                </a:cubicBezTo>
                <a:cubicBezTo>
                  <a:pt x="311476" y="268594"/>
                  <a:pt x="311476" y="268594"/>
                  <a:pt x="291849" y="268594"/>
                </a:cubicBezTo>
                <a:close/>
                <a:moveTo>
                  <a:pt x="56914" y="198641"/>
                </a:moveTo>
                <a:cubicBezTo>
                  <a:pt x="54460" y="198641"/>
                  <a:pt x="54460" y="198641"/>
                  <a:pt x="54460" y="200959"/>
                </a:cubicBezTo>
                <a:cubicBezTo>
                  <a:pt x="54460" y="200959"/>
                  <a:pt x="54460" y="200959"/>
                  <a:pt x="54460" y="312211"/>
                </a:cubicBezTo>
                <a:cubicBezTo>
                  <a:pt x="54460" y="314529"/>
                  <a:pt x="54460" y="314529"/>
                  <a:pt x="56914" y="314529"/>
                </a:cubicBezTo>
                <a:lnTo>
                  <a:pt x="44157" y="314529"/>
                </a:lnTo>
                <a:lnTo>
                  <a:pt x="44157" y="341961"/>
                </a:lnTo>
                <a:lnTo>
                  <a:pt x="250502" y="341961"/>
                </a:lnTo>
                <a:lnTo>
                  <a:pt x="250502" y="314529"/>
                </a:lnTo>
                <a:lnTo>
                  <a:pt x="237097" y="314529"/>
                </a:lnTo>
                <a:lnTo>
                  <a:pt x="238610" y="311509"/>
                </a:lnTo>
                <a:lnTo>
                  <a:pt x="238610" y="203248"/>
                </a:lnTo>
                <a:cubicBezTo>
                  <a:pt x="238610" y="200945"/>
                  <a:pt x="238610" y="198641"/>
                  <a:pt x="236301" y="198641"/>
                </a:cubicBezTo>
                <a:cubicBezTo>
                  <a:pt x="236301" y="198641"/>
                  <a:pt x="236301" y="198641"/>
                  <a:pt x="217828" y="198641"/>
                </a:cubicBezTo>
                <a:cubicBezTo>
                  <a:pt x="215519" y="198641"/>
                  <a:pt x="213210" y="200945"/>
                  <a:pt x="213210" y="203248"/>
                </a:cubicBezTo>
                <a:cubicBezTo>
                  <a:pt x="213210" y="203248"/>
                  <a:pt x="213210" y="203248"/>
                  <a:pt x="213210" y="311509"/>
                </a:cubicBezTo>
                <a:lnTo>
                  <a:pt x="216237" y="314529"/>
                </a:lnTo>
                <a:lnTo>
                  <a:pt x="196614" y="314529"/>
                </a:lnTo>
                <a:cubicBezTo>
                  <a:pt x="198923" y="314529"/>
                  <a:pt x="198923" y="314529"/>
                  <a:pt x="198923" y="312211"/>
                </a:cubicBezTo>
                <a:lnTo>
                  <a:pt x="198923" y="200959"/>
                </a:lnTo>
                <a:cubicBezTo>
                  <a:pt x="198923" y="198641"/>
                  <a:pt x="198923" y="198641"/>
                  <a:pt x="196614" y="198641"/>
                </a:cubicBezTo>
                <a:cubicBezTo>
                  <a:pt x="196614" y="198641"/>
                  <a:pt x="196614" y="198641"/>
                  <a:pt x="178141" y="198641"/>
                </a:cubicBezTo>
                <a:cubicBezTo>
                  <a:pt x="175832" y="198641"/>
                  <a:pt x="173523" y="198641"/>
                  <a:pt x="173523" y="200959"/>
                </a:cubicBezTo>
                <a:cubicBezTo>
                  <a:pt x="173523" y="200959"/>
                  <a:pt x="173523" y="200959"/>
                  <a:pt x="173523" y="312211"/>
                </a:cubicBezTo>
                <a:cubicBezTo>
                  <a:pt x="173523" y="314529"/>
                  <a:pt x="175832" y="314529"/>
                  <a:pt x="178141" y="314529"/>
                </a:cubicBezTo>
                <a:lnTo>
                  <a:pt x="154617" y="314529"/>
                </a:lnTo>
                <a:cubicBezTo>
                  <a:pt x="156926" y="314529"/>
                  <a:pt x="159235" y="314529"/>
                  <a:pt x="159235" y="312211"/>
                </a:cubicBezTo>
                <a:lnTo>
                  <a:pt x="159235" y="200959"/>
                </a:lnTo>
                <a:cubicBezTo>
                  <a:pt x="159235" y="198641"/>
                  <a:pt x="156926" y="198641"/>
                  <a:pt x="154617" y="198641"/>
                </a:cubicBezTo>
                <a:cubicBezTo>
                  <a:pt x="154617" y="198641"/>
                  <a:pt x="154617" y="198641"/>
                  <a:pt x="138453" y="198641"/>
                </a:cubicBezTo>
                <a:cubicBezTo>
                  <a:pt x="136144" y="198641"/>
                  <a:pt x="133835" y="198641"/>
                  <a:pt x="133835" y="200959"/>
                </a:cubicBezTo>
                <a:cubicBezTo>
                  <a:pt x="133835" y="200959"/>
                  <a:pt x="133835" y="200959"/>
                  <a:pt x="133835" y="312211"/>
                </a:cubicBezTo>
                <a:cubicBezTo>
                  <a:pt x="133835" y="314529"/>
                  <a:pt x="136144" y="314529"/>
                  <a:pt x="138453" y="314529"/>
                </a:cubicBezTo>
                <a:lnTo>
                  <a:pt x="114930" y="314529"/>
                </a:lnTo>
                <a:cubicBezTo>
                  <a:pt x="117239" y="314529"/>
                  <a:pt x="119548" y="314529"/>
                  <a:pt x="119548" y="312211"/>
                </a:cubicBezTo>
                <a:lnTo>
                  <a:pt x="119548" y="200959"/>
                </a:lnTo>
                <a:cubicBezTo>
                  <a:pt x="119548" y="198641"/>
                  <a:pt x="117239" y="198641"/>
                  <a:pt x="114930" y="198641"/>
                </a:cubicBezTo>
                <a:cubicBezTo>
                  <a:pt x="114930" y="198641"/>
                  <a:pt x="114930" y="198641"/>
                  <a:pt x="96457" y="198641"/>
                </a:cubicBezTo>
                <a:cubicBezTo>
                  <a:pt x="94148" y="198641"/>
                  <a:pt x="94148" y="198641"/>
                  <a:pt x="94148" y="200959"/>
                </a:cubicBezTo>
                <a:cubicBezTo>
                  <a:pt x="94148" y="200959"/>
                  <a:pt x="94148" y="200959"/>
                  <a:pt x="94148" y="312211"/>
                </a:cubicBezTo>
                <a:cubicBezTo>
                  <a:pt x="94148" y="314529"/>
                  <a:pt x="94148" y="314529"/>
                  <a:pt x="96457" y="314529"/>
                </a:cubicBezTo>
                <a:lnTo>
                  <a:pt x="76541" y="314529"/>
                </a:lnTo>
                <a:cubicBezTo>
                  <a:pt x="78995" y="314529"/>
                  <a:pt x="81448" y="314529"/>
                  <a:pt x="81448" y="312211"/>
                </a:cubicBezTo>
                <a:lnTo>
                  <a:pt x="81448" y="200959"/>
                </a:lnTo>
                <a:cubicBezTo>
                  <a:pt x="81448" y="198641"/>
                  <a:pt x="78995" y="198641"/>
                  <a:pt x="76541" y="198641"/>
                </a:cubicBezTo>
                <a:cubicBezTo>
                  <a:pt x="76541" y="198641"/>
                  <a:pt x="76541" y="198641"/>
                  <a:pt x="56914" y="198641"/>
                </a:cubicBezTo>
                <a:close/>
                <a:moveTo>
                  <a:pt x="382264" y="195229"/>
                </a:moveTo>
                <a:cubicBezTo>
                  <a:pt x="369503" y="195229"/>
                  <a:pt x="356742" y="198064"/>
                  <a:pt x="346301" y="203734"/>
                </a:cubicBezTo>
                <a:lnTo>
                  <a:pt x="297577" y="233216"/>
                </a:lnTo>
                <a:cubicBezTo>
                  <a:pt x="276695" y="246823"/>
                  <a:pt x="281336" y="255894"/>
                  <a:pt x="304538" y="255894"/>
                </a:cubicBezTo>
                <a:cubicBezTo>
                  <a:pt x="304538" y="255894"/>
                  <a:pt x="304538" y="255894"/>
                  <a:pt x="339341" y="255894"/>
                </a:cubicBezTo>
                <a:cubicBezTo>
                  <a:pt x="362543" y="255894"/>
                  <a:pt x="401986" y="255894"/>
                  <a:pt x="425188" y="255894"/>
                </a:cubicBezTo>
                <a:cubicBezTo>
                  <a:pt x="425188" y="255894"/>
                  <a:pt x="425188" y="255894"/>
                  <a:pt x="459991" y="255894"/>
                </a:cubicBezTo>
                <a:cubicBezTo>
                  <a:pt x="483193" y="255894"/>
                  <a:pt x="487833" y="246823"/>
                  <a:pt x="466951" y="233216"/>
                </a:cubicBezTo>
                <a:cubicBezTo>
                  <a:pt x="466951" y="233216"/>
                  <a:pt x="466951" y="233216"/>
                  <a:pt x="418227" y="203734"/>
                </a:cubicBezTo>
                <a:cubicBezTo>
                  <a:pt x="407787" y="198064"/>
                  <a:pt x="395025" y="195229"/>
                  <a:pt x="382264" y="195229"/>
                </a:cubicBezTo>
                <a:close/>
                <a:moveTo>
                  <a:pt x="147329" y="125276"/>
                </a:moveTo>
                <a:cubicBezTo>
                  <a:pt x="134568" y="125276"/>
                  <a:pt x="121807" y="128111"/>
                  <a:pt x="111366" y="133781"/>
                </a:cubicBezTo>
                <a:lnTo>
                  <a:pt x="62642" y="163263"/>
                </a:lnTo>
                <a:cubicBezTo>
                  <a:pt x="41760" y="176870"/>
                  <a:pt x="46401" y="185941"/>
                  <a:pt x="69603" y="185941"/>
                </a:cubicBezTo>
                <a:cubicBezTo>
                  <a:pt x="69603" y="185941"/>
                  <a:pt x="69603" y="185941"/>
                  <a:pt x="104406" y="185941"/>
                </a:cubicBezTo>
                <a:cubicBezTo>
                  <a:pt x="127608" y="185941"/>
                  <a:pt x="167051" y="185941"/>
                  <a:pt x="190253" y="185941"/>
                </a:cubicBezTo>
                <a:cubicBezTo>
                  <a:pt x="190253" y="185941"/>
                  <a:pt x="190253" y="185941"/>
                  <a:pt x="225056" y="185941"/>
                </a:cubicBezTo>
                <a:cubicBezTo>
                  <a:pt x="248258" y="185941"/>
                  <a:pt x="252898" y="176870"/>
                  <a:pt x="232016" y="163263"/>
                </a:cubicBezTo>
                <a:cubicBezTo>
                  <a:pt x="232016" y="163263"/>
                  <a:pt x="232016" y="163263"/>
                  <a:pt x="183292" y="133781"/>
                </a:cubicBezTo>
                <a:cubicBezTo>
                  <a:pt x="172852" y="128111"/>
                  <a:pt x="160090" y="125276"/>
                  <a:pt x="147329" y="125276"/>
                </a:cubicBezTo>
                <a:close/>
                <a:moveTo>
                  <a:pt x="282868" y="39869"/>
                </a:moveTo>
                <a:cubicBezTo>
                  <a:pt x="252328" y="45304"/>
                  <a:pt x="226968" y="60022"/>
                  <a:pt x="208369" y="84934"/>
                </a:cubicBezTo>
                <a:cubicBezTo>
                  <a:pt x="204737" y="91225"/>
                  <a:pt x="205847" y="100254"/>
                  <a:pt x="211263" y="105478"/>
                </a:cubicBezTo>
                <a:cubicBezTo>
                  <a:pt x="212844" y="106391"/>
                  <a:pt x="212844" y="106391"/>
                  <a:pt x="212844" y="106391"/>
                </a:cubicBezTo>
                <a:cubicBezTo>
                  <a:pt x="219167" y="110042"/>
                  <a:pt x="228215" y="108974"/>
                  <a:pt x="232755" y="101110"/>
                </a:cubicBezTo>
                <a:cubicBezTo>
                  <a:pt x="245233" y="83149"/>
                  <a:pt x="264707" y="71325"/>
                  <a:pt x="286872" y="69443"/>
                </a:cubicBezTo>
                <a:cubicBezTo>
                  <a:pt x="308364" y="65075"/>
                  <a:pt x="330967" y="69737"/>
                  <a:pt x="348122" y="83835"/>
                </a:cubicBezTo>
                <a:cubicBezTo>
                  <a:pt x="364604" y="95448"/>
                  <a:pt x="375199" y="109953"/>
                  <a:pt x="380582" y="129838"/>
                </a:cubicBezTo>
                <a:cubicBezTo>
                  <a:pt x="380582" y="129838"/>
                  <a:pt x="380582" y="129838"/>
                  <a:pt x="374696" y="132730"/>
                </a:cubicBezTo>
                <a:cubicBezTo>
                  <a:pt x="369718" y="134051"/>
                  <a:pt x="367902" y="137196"/>
                  <a:pt x="368575" y="139682"/>
                </a:cubicBezTo>
                <a:cubicBezTo>
                  <a:pt x="370156" y="140594"/>
                  <a:pt x="370829" y="143080"/>
                  <a:pt x="372410" y="143993"/>
                </a:cubicBezTo>
                <a:cubicBezTo>
                  <a:pt x="372410" y="143993"/>
                  <a:pt x="372410" y="143993"/>
                  <a:pt x="377825" y="149216"/>
                </a:cubicBezTo>
                <a:cubicBezTo>
                  <a:pt x="384149" y="152867"/>
                  <a:pt x="392726" y="159916"/>
                  <a:pt x="399722" y="166053"/>
                </a:cubicBezTo>
                <a:cubicBezTo>
                  <a:pt x="399722" y="166053"/>
                  <a:pt x="399722" y="166053"/>
                  <a:pt x="404465" y="168791"/>
                </a:cubicBezTo>
                <a:cubicBezTo>
                  <a:pt x="406719" y="172189"/>
                  <a:pt x="410789" y="172442"/>
                  <a:pt x="411697" y="170869"/>
                </a:cubicBezTo>
                <a:cubicBezTo>
                  <a:pt x="413278" y="171782"/>
                  <a:pt x="415094" y="168636"/>
                  <a:pt x="416910" y="165491"/>
                </a:cubicBezTo>
                <a:cubicBezTo>
                  <a:pt x="416910" y="165491"/>
                  <a:pt x="416910" y="165491"/>
                  <a:pt x="418053" y="159860"/>
                </a:cubicBezTo>
                <a:cubicBezTo>
                  <a:pt x="419196" y="154229"/>
                  <a:pt x="419667" y="146112"/>
                  <a:pt x="421718" y="138908"/>
                </a:cubicBezTo>
                <a:cubicBezTo>
                  <a:pt x="423534" y="135762"/>
                  <a:pt x="422861" y="133277"/>
                  <a:pt x="423769" y="131704"/>
                </a:cubicBezTo>
                <a:cubicBezTo>
                  <a:pt x="423769" y="131704"/>
                  <a:pt x="423769" y="131704"/>
                  <a:pt x="424005" y="127646"/>
                </a:cubicBezTo>
                <a:cubicBezTo>
                  <a:pt x="424005" y="127646"/>
                  <a:pt x="424005" y="127646"/>
                  <a:pt x="424913" y="126073"/>
                </a:cubicBezTo>
                <a:cubicBezTo>
                  <a:pt x="424913" y="126073"/>
                  <a:pt x="424913" y="126073"/>
                  <a:pt x="425821" y="124500"/>
                </a:cubicBezTo>
                <a:cubicBezTo>
                  <a:pt x="425148" y="122015"/>
                  <a:pt x="425148" y="122015"/>
                  <a:pt x="424475" y="119529"/>
                </a:cubicBezTo>
                <a:cubicBezTo>
                  <a:pt x="422894" y="118616"/>
                  <a:pt x="423802" y="117044"/>
                  <a:pt x="421313" y="117704"/>
                </a:cubicBezTo>
                <a:cubicBezTo>
                  <a:pt x="421313" y="117704"/>
                  <a:pt x="421313" y="117704"/>
                  <a:pt x="419732" y="116791"/>
                </a:cubicBezTo>
                <a:cubicBezTo>
                  <a:pt x="418152" y="115878"/>
                  <a:pt x="417243" y="117451"/>
                  <a:pt x="414755" y="118111"/>
                </a:cubicBezTo>
                <a:cubicBezTo>
                  <a:pt x="414755" y="118111"/>
                  <a:pt x="414755" y="118111"/>
                  <a:pt x="408869" y="121004"/>
                </a:cubicBezTo>
                <a:cubicBezTo>
                  <a:pt x="408869" y="121004"/>
                  <a:pt x="408869" y="121004"/>
                  <a:pt x="407288" y="120091"/>
                </a:cubicBezTo>
                <a:cubicBezTo>
                  <a:pt x="400559" y="95236"/>
                  <a:pt x="387037" y="74847"/>
                  <a:pt x="365813" y="60496"/>
                </a:cubicBezTo>
                <a:cubicBezTo>
                  <a:pt x="340754" y="41834"/>
                  <a:pt x="310919" y="35094"/>
                  <a:pt x="282868" y="39869"/>
                </a:cubicBezTo>
                <a:close/>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5" name="Freeform 54">
            <a:extLst>
              <a:ext uri="{FF2B5EF4-FFF2-40B4-BE49-F238E27FC236}">
                <a16:creationId xmlns:a16="http://schemas.microsoft.com/office/drawing/2014/main" id="{008B3418-B2B2-F023-E027-453B5867BEB5}"/>
              </a:ext>
            </a:extLst>
          </p:cNvPr>
          <p:cNvSpPr>
            <a:spLocks noChangeAspect="1" noEditPoints="1"/>
          </p:cNvSpPr>
          <p:nvPr/>
        </p:nvSpPr>
        <p:spPr bwMode="auto">
          <a:xfrm>
            <a:off x="6170672" y="1228105"/>
            <a:ext cx="458750" cy="4587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125 w 160"/>
              <a:gd name="T11" fmla="*/ 125 h 160"/>
              <a:gd name="T12" fmla="*/ 44 w 160"/>
              <a:gd name="T13" fmla="*/ 125 h 160"/>
              <a:gd name="T14" fmla="*/ 44 w 160"/>
              <a:gd name="T15" fmla="*/ 129 h 160"/>
              <a:gd name="T16" fmla="*/ 37 w 160"/>
              <a:gd name="T17" fmla="*/ 129 h 160"/>
              <a:gd name="T18" fmla="*/ 37 w 160"/>
              <a:gd name="T19" fmla="*/ 125 h 160"/>
              <a:gd name="T20" fmla="*/ 28 w 160"/>
              <a:gd name="T21" fmla="*/ 125 h 160"/>
              <a:gd name="T22" fmla="*/ 28 w 160"/>
              <a:gd name="T23" fmla="*/ 118 h 160"/>
              <a:gd name="T24" fmla="*/ 37 w 160"/>
              <a:gd name="T25" fmla="*/ 118 h 160"/>
              <a:gd name="T26" fmla="*/ 37 w 160"/>
              <a:gd name="T27" fmla="*/ 32 h 160"/>
              <a:gd name="T28" fmla="*/ 44 w 160"/>
              <a:gd name="T29" fmla="*/ 32 h 160"/>
              <a:gd name="T30" fmla="*/ 44 w 160"/>
              <a:gd name="T31" fmla="*/ 118 h 160"/>
              <a:gd name="T32" fmla="*/ 125 w 160"/>
              <a:gd name="T33" fmla="*/ 118 h 160"/>
              <a:gd name="T34" fmla="*/ 125 w 160"/>
              <a:gd name="T35" fmla="*/ 125 h 160"/>
              <a:gd name="T36" fmla="*/ 132 w 160"/>
              <a:gd name="T37" fmla="*/ 41 h 160"/>
              <a:gd name="T38" fmla="*/ 123 w 160"/>
              <a:gd name="T39" fmla="*/ 77 h 160"/>
              <a:gd name="T40" fmla="*/ 119 w 160"/>
              <a:gd name="T41" fmla="*/ 82 h 160"/>
              <a:gd name="T42" fmla="*/ 113 w 160"/>
              <a:gd name="T43" fmla="*/ 79 h 160"/>
              <a:gd name="T44" fmla="*/ 101 w 160"/>
              <a:gd name="T45" fmla="*/ 64 h 160"/>
              <a:gd name="T46" fmla="*/ 93 w 160"/>
              <a:gd name="T47" fmla="*/ 88 h 160"/>
              <a:gd name="T48" fmla="*/ 88 w 160"/>
              <a:gd name="T49" fmla="*/ 92 h 160"/>
              <a:gd name="T50" fmla="*/ 83 w 160"/>
              <a:gd name="T51" fmla="*/ 91 h 160"/>
              <a:gd name="T52" fmla="*/ 74 w 160"/>
              <a:gd name="T53" fmla="*/ 83 h 160"/>
              <a:gd name="T54" fmla="*/ 62 w 160"/>
              <a:gd name="T55" fmla="*/ 107 h 160"/>
              <a:gd name="T56" fmla="*/ 56 w 160"/>
              <a:gd name="T57" fmla="*/ 111 h 160"/>
              <a:gd name="T58" fmla="*/ 54 w 160"/>
              <a:gd name="T59" fmla="*/ 110 h 160"/>
              <a:gd name="T60" fmla="*/ 51 w 160"/>
              <a:gd name="T61" fmla="*/ 102 h 160"/>
              <a:gd name="T62" fmla="*/ 67 w 160"/>
              <a:gd name="T63" fmla="*/ 70 h 160"/>
              <a:gd name="T64" fmla="*/ 72 w 160"/>
              <a:gd name="T65" fmla="*/ 67 h 160"/>
              <a:gd name="T66" fmla="*/ 77 w 160"/>
              <a:gd name="T67" fmla="*/ 69 h 160"/>
              <a:gd name="T68" fmla="*/ 84 w 160"/>
              <a:gd name="T69" fmla="*/ 76 h 160"/>
              <a:gd name="T70" fmla="*/ 93 w 160"/>
              <a:gd name="T71" fmla="*/ 49 h 160"/>
              <a:gd name="T72" fmla="*/ 98 w 160"/>
              <a:gd name="T73" fmla="*/ 45 h 160"/>
              <a:gd name="T74" fmla="*/ 104 w 160"/>
              <a:gd name="T75" fmla="*/ 48 h 160"/>
              <a:gd name="T76" fmla="*/ 115 w 160"/>
              <a:gd name="T77" fmla="*/ 62 h 160"/>
              <a:gd name="T78" fmla="*/ 120 w 160"/>
              <a:gd name="T79" fmla="*/ 38 h 160"/>
              <a:gd name="T80" fmla="*/ 128 w 160"/>
              <a:gd name="T81" fmla="*/ 34 h 160"/>
              <a:gd name="T82" fmla="*/ 132 w 160"/>
              <a:gd name="T83" fmla="*/ 4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125" y="125"/>
                </a:moveTo>
                <a:cubicBezTo>
                  <a:pt x="98" y="125"/>
                  <a:pt x="71" y="125"/>
                  <a:pt x="44" y="125"/>
                </a:cubicBezTo>
                <a:cubicBezTo>
                  <a:pt x="44" y="126"/>
                  <a:pt x="44" y="127"/>
                  <a:pt x="44" y="129"/>
                </a:cubicBezTo>
                <a:cubicBezTo>
                  <a:pt x="44" y="133"/>
                  <a:pt x="37" y="133"/>
                  <a:pt x="37" y="129"/>
                </a:cubicBezTo>
                <a:cubicBezTo>
                  <a:pt x="37" y="127"/>
                  <a:pt x="37" y="126"/>
                  <a:pt x="37" y="125"/>
                </a:cubicBezTo>
                <a:cubicBezTo>
                  <a:pt x="34" y="125"/>
                  <a:pt x="31" y="125"/>
                  <a:pt x="28" y="125"/>
                </a:cubicBezTo>
                <a:cubicBezTo>
                  <a:pt x="24" y="125"/>
                  <a:pt x="24" y="118"/>
                  <a:pt x="28" y="118"/>
                </a:cubicBezTo>
                <a:cubicBezTo>
                  <a:pt x="31" y="118"/>
                  <a:pt x="34" y="118"/>
                  <a:pt x="37" y="118"/>
                </a:cubicBezTo>
                <a:cubicBezTo>
                  <a:pt x="37" y="89"/>
                  <a:pt x="37" y="61"/>
                  <a:pt x="37" y="32"/>
                </a:cubicBezTo>
                <a:cubicBezTo>
                  <a:pt x="37" y="27"/>
                  <a:pt x="44" y="27"/>
                  <a:pt x="44" y="32"/>
                </a:cubicBezTo>
                <a:cubicBezTo>
                  <a:pt x="44" y="61"/>
                  <a:pt x="44" y="89"/>
                  <a:pt x="44" y="118"/>
                </a:cubicBezTo>
                <a:cubicBezTo>
                  <a:pt x="71" y="118"/>
                  <a:pt x="98" y="118"/>
                  <a:pt x="125" y="118"/>
                </a:cubicBezTo>
                <a:cubicBezTo>
                  <a:pt x="129" y="118"/>
                  <a:pt x="129" y="125"/>
                  <a:pt x="125" y="125"/>
                </a:cubicBezTo>
                <a:close/>
                <a:moveTo>
                  <a:pt x="132" y="41"/>
                </a:moveTo>
                <a:cubicBezTo>
                  <a:pt x="123" y="77"/>
                  <a:pt x="123" y="77"/>
                  <a:pt x="123" y="77"/>
                </a:cubicBezTo>
                <a:cubicBezTo>
                  <a:pt x="123" y="79"/>
                  <a:pt x="121" y="81"/>
                  <a:pt x="119" y="82"/>
                </a:cubicBezTo>
                <a:cubicBezTo>
                  <a:pt x="116" y="82"/>
                  <a:pt x="114" y="81"/>
                  <a:pt x="113" y="79"/>
                </a:cubicBezTo>
                <a:cubicBezTo>
                  <a:pt x="101" y="64"/>
                  <a:pt x="101" y="64"/>
                  <a:pt x="101" y="64"/>
                </a:cubicBezTo>
                <a:cubicBezTo>
                  <a:pt x="93" y="88"/>
                  <a:pt x="93" y="88"/>
                  <a:pt x="93" y="88"/>
                </a:cubicBezTo>
                <a:cubicBezTo>
                  <a:pt x="92" y="90"/>
                  <a:pt x="90" y="92"/>
                  <a:pt x="88" y="92"/>
                </a:cubicBezTo>
                <a:cubicBezTo>
                  <a:pt x="87" y="93"/>
                  <a:pt x="84" y="92"/>
                  <a:pt x="83" y="91"/>
                </a:cubicBezTo>
                <a:cubicBezTo>
                  <a:pt x="74" y="83"/>
                  <a:pt x="74" y="83"/>
                  <a:pt x="74" y="83"/>
                </a:cubicBezTo>
                <a:cubicBezTo>
                  <a:pt x="62" y="107"/>
                  <a:pt x="62" y="107"/>
                  <a:pt x="62" y="107"/>
                </a:cubicBezTo>
                <a:cubicBezTo>
                  <a:pt x="61" y="109"/>
                  <a:pt x="58" y="111"/>
                  <a:pt x="56" y="111"/>
                </a:cubicBezTo>
                <a:cubicBezTo>
                  <a:pt x="55" y="111"/>
                  <a:pt x="54" y="110"/>
                  <a:pt x="54" y="110"/>
                </a:cubicBezTo>
                <a:cubicBezTo>
                  <a:pt x="51" y="108"/>
                  <a:pt x="49" y="105"/>
                  <a:pt x="51" y="102"/>
                </a:cubicBezTo>
                <a:cubicBezTo>
                  <a:pt x="67" y="70"/>
                  <a:pt x="67" y="70"/>
                  <a:pt x="67" y="70"/>
                </a:cubicBezTo>
                <a:cubicBezTo>
                  <a:pt x="68" y="69"/>
                  <a:pt x="70" y="68"/>
                  <a:pt x="72" y="67"/>
                </a:cubicBezTo>
                <a:cubicBezTo>
                  <a:pt x="73" y="67"/>
                  <a:pt x="75" y="68"/>
                  <a:pt x="77" y="69"/>
                </a:cubicBezTo>
                <a:cubicBezTo>
                  <a:pt x="84" y="76"/>
                  <a:pt x="84" y="76"/>
                  <a:pt x="84" y="76"/>
                </a:cubicBezTo>
                <a:cubicBezTo>
                  <a:pt x="93" y="49"/>
                  <a:pt x="93" y="49"/>
                  <a:pt x="93" y="49"/>
                </a:cubicBezTo>
                <a:cubicBezTo>
                  <a:pt x="94" y="47"/>
                  <a:pt x="96" y="46"/>
                  <a:pt x="98" y="45"/>
                </a:cubicBezTo>
                <a:cubicBezTo>
                  <a:pt x="100" y="45"/>
                  <a:pt x="103" y="46"/>
                  <a:pt x="104" y="48"/>
                </a:cubicBezTo>
                <a:cubicBezTo>
                  <a:pt x="115" y="62"/>
                  <a:pt x="115" y="62"/>
                  <a:pt x="115" y="62"/>
                </a:cubicBezTo>
                <a:cubicBezTo>
                  <a:pt x="120" y="38"/>
                  <a:pt x="120" y="38"/>
                  <a:pt x="120" y="38"/>
                </a:cubicBezTo>
                <a:cubicBezTo>
                  <a:pt x="121" y="35"/>
                  <a:pt x="124" y="33"/>
                  <a:pt x="128" y="34"/>
                </a:cubicBezTo>
                <a:cubicBezTo>
                  <a:pt x="131" y="35"/>
                  <a:pt x="133" y="38"/>
                  <a:pt x="132" y="41"/>
                </a:cubicBezTo>
                <a:close/>
              </a:path>
            </a:pathLst>
          </a:custGeom>
          <a:solidFill>
            <a:schemeClr val="bg1">
              <a:lumMod val="50000"/>
            </a:schemeClr>
          </a:solidFill>
          <a:ln w="38100">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b="0" i="0" u="none" strike="noStrike" kern="0" cap="none" spc="0" normalizeH="0" baseline="0" noProof="0" dirty="0">
              <a:ln>
                <a:noFill/>
              </a:ln>
              <a:solidFill>
                <a:sysClr val="windowText" lastClr="000000"/>
              </a:solidFill>
              <a:effectLst/>
              <a:uLnTx/>
              <a:uFillTx/>
            </a:endParaRPr>
          </a:p>
        </p:txBody>
      </p:sp>
      <p:sp>
        <p:nvSpPr>
          <p:cNvPr id="86" name="Freeform 117">
            <a:extLst>
              <a:ext uri="{FF2B5EF4-FFF2-40B4-BE49-F238E27FC236}">
                <a16:creationId xmlns:a16="http://schemas.microsoft.com/office/drawing/2014/main" id="{06ADD3A7-AECA-F57F-1A52-87020DDC1D3F}"/>
              </a:ext>
            </a:extLst>
          </p:cNvPr>
          <p:cNvSpPr>
            <a:spLocks noChangeAspect="1"/>
          </p:cNvSpPr>
          <p:nvPr/>
        </p:nvSpPr>
        <p:spPr bwMode="auto">
          <a:xfrm>
            <a:off x="2210637" y="3330735"/>
            <a:ext cx="458750" cy="458750"/>
          </a:xfrm>
          <a:custGeom>
            <a:avLst/>
            <a:gdLst>
              <a:gd name="connsiteX0" fmla="*/ 258941 w 548640"/>
              <a:gd name="connsiteY0" fmla="*/ 150495 h 548640"/>
              <a:gd name="connsiteX1" fmla="*/ 293544 w 548640"/>
              <a:gd name="connsiteY1" fmla="*/ 150495 h 548640"/>
              <a:gd name="connsiteX2" fmla="*/ 308923 w 548640"/>
              <a:gd name="connsiteY2" fmla="*/ 165973 h 548640"/>
              <a:gd name="connsiteX3" fmla="*/ 308923 w 548640"/>
              <a:gd name="connsiteY3" fmla="*/ 239494 h 548640"/>
              <a:gd name="connsiteX4" fmla="*/ 381972 w 548640"/>
              <a:gd name="connsiteY4" fmla="*/ 239494 h 548640"/>
              <a:gd name="connsiteX5" fmla="*/ 397351 w 548640"/>
              <a:gd name="connsiteY5" fmla="*/ 258842 h 548640"/>
              <a:gd name="connsiteX6" fmla="*/ 397351 w 548640"/>
              <a:gd name="connsiteY6" fmla="*/ 289798 h 548640"/>
              <a:gd name="connsiteX7" fmla="*/ 381972 w 548640"/>
              <a:gd name="connsiteY7" fmla="*/ 309146 h 548640"/>
              <a:gd name="connsiteX8" fmla="*/ 308923 w 548640"/>
              <a:gd name="connsiteY8" fmla="*/ 309146 h 548640"/>
              <a:gd name="connsiteX9" fmla="*/ 308923 w 548640"/>
              <a:gd name="connsiteY9" fmla="*/ 382667 h 548640"/>
              <a:gd name="connsiteX10" fmla="*/ 293544 w 548640"/>
              <a:gd name="connsiteY10" fmla="*/ 398145 h 548640"/>
              <a:gd name="connsiteX11" fmla="*/ 258941 w 548640"/>
              <a:gd name="connsiteY11" fmla="*/ 398145 h 548640"/>
              <a:gd name="connsiteX12" fmla="*/ 239718 w 548640"/>
              <a:gd name="connsiteY12" fmla="*/ 382667 h 548640"/>
              <a:gd name="connsiteX13" fmla="*/ 239718 w 548640"/>
              <a:gd name="connsiteY13" fmla="*/ 309146 h 548640"/>
              <a:gd name="connsiteX14" fmla="*/ 170513 w 548640"/>
              <a:gd name="connsiteY14" fmla="*/ 309146 h 548640"/>
              <a:gd name="connsiteX15" fmla="*/ 151289 w 548640"/>
              <a:gd name="connsiteY15" fmla="*/ 289798 h 548640"/>
              <a:gd name="connsiteX16" fmla="*/ 151289 w 548640"/>
              <a:gd name="connsiteY16" fmla="*/ 258842 h 548640"/>
              <a:gd name="connsiteX17" fmla="*/ 170513 w 548640"/>
              <a:gd name="connsiteY17" fmla="*/ 239494 h 548640"/>
              <a:gd name="connsiteX18" fmla="*/ 239718 w 548640"/>
              <a:gd name="connsiteY18" fmla="*/ 239494 h 548640"/>
              <a:gd name="connsiteX19" fmla="*/ 239718 w 548640"/>
              <a:gd name="connsiteY19" fmla="*/ 165973 h 548640"/>
              <a:gd name="connsiteX20" fmla="*/ 258941 w 548640"/>
              <a:gd name="connsiteY20" fmla="*/ 150495 h 548640"/>
              <a:gd name="connsiteX21" fmla="*/ 141378 w 548640"/>
              <a:gd name="connsiteY21" fmla="*/ 123508 h 548640"/>
              <a:gd name="connsiteX22" fmla="*/ 48896 w 548640"/>
              <a:gd name="connsiteY22" fmla="*/ 220183 h 548640"/>
              <a:gd name="connsiteX23" fmla="*/ 48896 w 548640"/>
              <a:gd name="connsiteY23" fmla="*/ 332326 h 548640"/>
              <a:gd name="connsiteX24" fmla="*/ 141378 w 548640"/>
              <a:gd name="connsiteY24" fmla="*/ 425133 h 548640"/>
              <a:gd name="connsiteX25" fmla="*/ 403410 w 548640"/>
              <a:gd name="connsiteY25" fmla="*/ 425133 h 548640"/>
              <a:gd name="connsiteX26" fmla="*/ 499745 w 548640"/>
              <a:gd name="connsiteY26" fmla="*/ 332326 h 548640"/>
              <a:gd name="connsiteX27" fmla="*/ 499745 w 548640"/>
              <a:gd name="connsiteY27" fmla="*/ 220183 h 548640"/>
              <a:gd name="connsiteX28" fmla="*/ 403410 w 548640"/>
              <a:gd name="connsiteY28" fmla="*/ 123508 h 548640"/>
              <a:gd name="connsiteX29" fmla="*/ 391850 w 548640"/>
              <a:gd name="connsiteY29" fmla="*/ 123508 h 548640"/>
              <a:gd name="connsiteX30" fmla="*/ 391850 w 548640"/>
              <a:gd name="connsiteY30" fmla="*/ 146710 h 548640"/>
              <a:gd name="connsiteX31" fmla="*/ 391850 w 548640"/>
              <a:gd name="connsiteY31" fmla="*/ 150577 h 548640"/>
              <a:gd name="connsiteX32" fmla="*/ 361022 w 548640"/>
              <a:gd name="connsiteY32" fmla="*/ 150577 h 548640"/>
              <a:gd name="connsiteX33" fmla="*/ 361022 w 548640"/>
              <a:gd name="connsiteY33" fmla="*/ 146710 h 548640"/>
              <a:gd name="connsiteX34" fmla="*/ 357169 w 548640"/>
              <a:gd name="connsiteY34" fmla="*/ 123508 h 548640"/>
              <a:gd name="connsiteX35" fmla="*/ 191472 w 548640"/>
              <a:gd name="connsiteY35" fmla="*/ 123508 h 548640"/>
              <a:gd name="connsiteX36" fmla="*/ 187619 w 548640"/>
              <a:gd name="connsiteY36" fmla="*/ 146710 h 548640"/>
              <a:gd name="connsiteX37" fmla="*/ 187619 w 548640"/>
              <a:gd name="connsiteY37" fmla="*/ 150577 h 548640"/>
              <a:gd name="connsiteX38" fmla="*/ 152938 w 548640"/>
              <a:gd name="connsiteY38" fmla="*/ 150577 h 548640"/>
              <a:gd name="connsiteX39" fmla="*/ 152938 w 548640"/>
              <a:gd name="connsiteY39" fmla="*/ 146710 h 548640"/>
              <a:gd name="connsiteX40" fmla="*/ 156792 w 548640"/>
              <a:gd name="connsiteY40" fmla="*/ 123508 h 548640"/>
              <a:gd name="connsiteX41" fmla="*/ 141378 w 548640"/>
              <a:gd name="connsiteY41" fmla="*/ 123508 h 548640"/>
              <a:gd name="connsiteX42" fmla="*/ 222740 w 548640"/>
              <a:gd name="connsiteY42" fmla="*/ 40164 h 548640"/>
              <a:gd name="connsiteX43" fmla="*/ 161608 w 548640"/>
              <a:gd name="connsiteY43" fmla="*/ 109220 h 548640"/>
              <a:gd name="connsiteX44" fmla="*/ 161608 w 548640"/>
              <a:gd name="connsiteY44" fmla="*/ 132239 h 548640"/>
              <a:gd name="connsiteX45" fmla="*/ 184533 w 548640"/>
              <a:gd name="connsiteY45" fmla="*/ 132239 h 548640"/>
              <a:gd name="connsiteX46" fmla="*/ 188354 w 548640"/>
              <a:gd name="connsiteY46" fmla="*/ 109220 h 548640"/>
              <a:gd name="connsiteX47" fmla="*/ 234203 w 548640"/>
              <a:gd name="connsiteY47" fmla="*/ 59347 h 548640"/>
              <a:gd name="connsiteX48" fmla="*/ 310618 w 548640"/>
              <a:gd name="connsiteY48" fmla="*/ 59347 h 548640"/>
              <a:gd name="connsiteX49" fmla="*/ 360288 w 548640"/>
              <a:gd name="connsiteY49" fmla="*/ 109220 h 548640"/>
              <a:gd name="connsiteX50" fmla="*/ 364109 w 548640"/>
              <a:gd name="connsiteY50" fmla="*/ 132239 h 548640"/>
              <a:gd name="connsiteX51" fmla="*/ 387033 w 548640"/>
              <a:gd name="connsiteY51" fmla="*/ 132239 h 548640"/>
              <a:gd name="connsiteX52" fmla="*/ 383212 w 548640"/>
              <a:gd name="connsiteY52" fmla="*/ 109220 h 548640"/>
              <a:gd name="connsiteX53" fmla="*/ 322080 w 548640"/>
              <a:gd name="connsiteY53" fmla="*/ 40164 h 548640"/>
              <a:gd name="connsiteX54" fmla="*/ 222740 w 548640"/>
              <a:gd name="connsiteY54" fmla="*/ 40164 h 548640"/>
              <a:gd name="connsiteX55" fmla="*/ 274320 w 548640"/>
              <a:gd name="connsiteY55" fmla="*/ 0 h 548640"/>
              <a:gd name="connsiteX56" fmla="*/ 548640 w 548640"/>
              <a:gd name="connsiteY56" fmla="*/ 274320 h 548640"/>
              <a:gd name="connsiteX57" fmla="*/ 274320 w 548640"/>
              <a:gd name="connsiteY57" fmla="*/ 548640 h 548640"/>
              <a:gd name="connsiteX58" fmla="*/ 0 w 548640"/>
              <a:gd name="connsiteY58" fmla="*/ 274320 h 548640"/>
              <a:gd name="connsiteX59" fmla="*/ 274320 w 548640"/>
              <a:gd name="connsiteY59" fmla="*/ 0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48640" h="548640">
                <a:moveTo>
                  <a:pt x="258941" y="150495"/>
                </a:moveTo>
                <a:cubicBezTo>
                  <a:pt x="258941" y="150495"/>
                  <a:pt x="258941" y="150495"/>
                  <a:pt x="293544" y="150495"/>
                </a:cubicBezTo>
                <a:cubicBezTo>
                  <a:pt x="301233" y="150495"/>
                  <a:pt x="308923" y="158234"/>
                  <a:pt x="308923" y="165973"/>
                </a:cubicBezTo>
                <a:cubicBezTo>
                  <a:pt x="308923" y="165973"/>
                  <a:pt x="308923" y="165973"/>
                  <a:pt x="308923" y="239494"/>
                </a:cubicBezTo>
                <a:cubicBezTo>
                  <a:pt x="308923" y="239494"/>
                  <a:pt x="308923" y="239494"/>
                  <a:pt x="381972" y="239494"/>
                </a:cubicBezTo>
                <a:cubicBezTo>
                  <a:pt x="389662" y="239494"/>
                  <a:pt x="397351" y="247234"/>
                  <a:pt x="397351" y="258842"/>
                </a:cubicBezTo>
                <a:cubicBezTo>
                  <a:pt x="397351" y="258842"/>
                  <a:pt x="397351" y="258842"/>
                  <a:pt x="397351" y="289798"/>
                </a:cubicBezTo>
                <a:cubicBezTo>
                  <a:pt x="397351" y="301407"/>
                  <a:pt x="389662" y="309146"/>
                  <a:pt x="381972" y="309146"/>
                </a:cubicBezTo>
                <a:cubicBezTo>
                  <a:pt x="381972" y="309146"/>
                  <a:pt x="381972" y="309146"/>
                  <a:pt x="308923" y="309146"/>
                </a:cubicBezTo>
                <a:cubicBezTo>
                  <a:pt x="308923" y="309146"/>
                  <a:pt x="308923" y="309146"/>
                  <a:pt x="308923" y="382667"/>
                </a:cubicBezTo>
                <a:cubicBezTo>
                  <a:pt x="308923" y="390406"/>
                  <a:pt x="301233" y="398145"/>
                  <a:pt x="293544" y="398145"/>
                </a:cubicBezTo>
                <a:cubicBezTo>
                  <a:pt x="293544" y="398145"/>
                  <a:pt x="293544" y="398145"/>
                  <a:pt x="258941" y="398145"/>
                </a:cubicBezTo>
                <a:cubicBezTo>
                  <a:pt x="247407" y="398145"/>
                  <a:pt x="239718" y="390406"/>
                  <a:pt x="239718" y="382667"/>
                </a:cubicBezTo>
                <a:cubicBezTo>
                  <a:pt x="239718" y="382667"/>
                  <a:pt x="239718" y="382667"/>
                  <a:pt x="239718" y="309146"/>
                </a:cubicBezTo>
                <a:cubicBezTo>
                  <a:pt x="239718" y="309146"/>
                  <a:pt x="239718" y="309146"/>
                  <a:pt x="170513" y="309146"/>
                </a:cubicBezTo>
                <a:cubicBezTo>
                  <a:pt x="158979" y="309146"/>
                  <a:pt x="151289" y="301407"/>
                  <a:pt x="151289" y="289798"/>
                </a:cubicBezTo>
                <a:cubicBezTo>
                  <a:pt x="151289" y="289798"/>
                  <a:pt x="151289" y="289798"/>
                  <a:pt x="151289" y="258842"/>
                </a:cubicBezTo>
                <a:cubicBezTo>
                  <a:pt x="151289" y="247234"/>
                  <a:pt x="158979" y="239494"/>
                  <a:pt x="170513" y="239494"/>
                </a:cubicBezTo>
                <a:cubicBezTo>
                  <a:pt x="170513" y="239494"/>
                  <a:pt x="170513" y="239494"/>
                  <a:pt x="239718" y="239494"/>
                </a:cubicBezTo>
                <a:cubicBezTo>
                  <a:pt x="239718" y="239494"/>
                  <a:pt x="239718" y="239494"/>
                  <a:pt x="239718" y="165973"/>
                </a:cubicBezTo>
                <a:cubicBezTo>
                  <a:pt x="239718" y="158234"/>
                  <a:pt x="247407" y="150495"/>
                  <a:pt x="258941" y="150495"/>
                </a:cubicBezTo>
                <a:close/>
                <a:moveTo>
                  <a:pt x="141378" y="123508"/>
                </a:moveTo>
                <a:cubicBezTo>
                  <a:pt x="91284" y="123508"/>
                  <a:pt x="48896" y="166045"/>
                  <a:pt x="48896" y="220183"/>
                </a:cubicBezTo>
                <a:cubicBezTo>
                  <a:pt x="48896" y="220183"/>
                  <a:pt x="48896" y="220183"/>
                  <a:pt x="48896" y="332326"/>
                </a:cubicBezTo>
                <a:cubicBezTo>
                  <a:pt x="48896" y="382596"/>
                  <a:pt x="91284" y="425133"/>
                  <a:pt x="141378" y="425133"/>
                </a:cubicBezTo>
                <a:cubicBezTo>
                  <a:pt x="141378" y="425133"/>
                  <a:pt x="141378" y="425133"/>
                  <a:pt x="403410" y="425133"/>
                </a:cubicBezTo>
                <a:cubicBezTo>
                  <a:pt x="457358" y="425133"/>
                  <a:pt x="499745" y="382596"/>
                  <a:pt x="499745" y="332326"/>
                </a:cubicBezTo>
                <a:cubicBezTo>
                  <a:pt x="499745" y="332326"/>
                  <a:pt x="499745" y="332326"/>
                  <a:pt x="499745" y="220183"/>
                </a:cubicBezTo>
                <a:cubicBezTo>
                  <a:pt x="499745" y="166045"/>
                  <a:pt x="457358" y="123508"/>
                  <a:pt x="403410" y="123508"/>
                </a:cubicBezTo>
                <a:cubicBezTo>
                  <a:pt x="403410" y="123508"/>
                  <a:pt x="403410" y="123508"/>
                  <a:pt x="391850" y="123508"/>
                </a:cubicBezTo>
                <a:cubicBezTo>
                  <a:pt x="391850" y="131242"/>
                  <a:pt x="391850" y="138976"/>
                  <a:pt x="391850" y="146710"/>
                </a:cubicBezTo>
                <a:cubicBezTo>
                  <a:pt x="391850" y="146710"/>
                  <a:pt x="391850" y="146710"/>
                  <a:pt x="391850" y="150577"/>
                </a:cubicBezTo>
                <a:cubicBezTo>
                  <a:pt x="391850" y="150577"/>
                  <a:pt x="391850" y="150577"/>
                  <a:pt x="361022" y="150577"/>
                </a:cubicBezTo>
                <a:cubicBezTo>
                  <a:pt x="361022" y="150577"/>
                  <a:pt x="361022" y="150577"/>
                  <a:pt x="361022" y="146710"/>
                </a:cubicBezTo>
                <a:cubicBezTo>
                  <a:pt x="357169" y="138976"/>
                  <a:pt x="357169" y="131242"/>
                  <a:pt x="357169" y="123508"/>
                </a:cubicBezTo>
                <a:cubicBezTo>
                  <a:pt x="357169" y="123508"/>
                  <a:pt x="357169" y="123508"/>
                  <a:pt x="191472" y="123508"/>
                </a:cubicBezTo>
                <a:cubicBezTo>
                  <a:pt x="191472" y="131242"/>
                  <a:pt x="187619" y="138976"/>
                  <a:pt x="187619" y="146710"/>
                </a:cubicBezTo>
                <a:cubicBezTo>
                  <a:pt x="187619" y="146710"/>
                  <a:pt x="187619" y="146710"/>
                  <a:pt x="187619" y="150577"/>
                </a:cubicBezTo>
                <a:cubicBezTo>
                  <a:pt x="187619" y="150577"/>
                  <a:pt x="187619" y="150577"/>
                  <a:pt x="152938" y="150577"/>
                </a:cubicBezTo>
                <a:cubicBezTo>
                  <a:pt x="152938" y="150577"/>
                  <a:pt x="152938" y="150577"/>
                  <a:pt x="152938" y="146710"/>
                </a:cubicBezTo>
                <a:cubicBezTo>
                  <a:pt x="152938" y="138976"/>
                  <a:pt x="156792" y="131242"/>
                  <a:pt x="156792" y="123508"/>
                </a:cubicBezTo>
                <a:cubicBezTo>
                  <a:pt x="156792" y="123508"/>
                  <a:pt x="156792" y="123508"/>
                  <a:pt x="141378" y="123508"/>
                </a:cubicBezTo>
                <a:close/>
                <a:moveTo>
                  <a:pt x="222740" y="40164"/>
                </a:moveTo>
                <a:cubicBezTo>
                  <a:pt x="195995" y="40164"/>
                  <a:pt x="169250" y="70856"/>
                  <a:pt x="161608" y="109220"/>
                </a:cubicBezTo>
                <a:cubicBezTo>
                  <a:pt x="161608" y="116893"/>
                  <a:pt x="161608" y="124566"/>
                  <a:pt x="161608" y="132239"/>
                </a:cubicBezTo>
                <a:cubicBezTo>
                  <a:pt x="161608" y="132239"/>
                  <a:pt x="161608" y="132239"/>
                  <a:pt x="184533" y="132239"/>
                </a:cubicBezTo>
                <a:cubicBezTo>
                  <a:pt x="184533" y="124566"/>
                  <a:pt x="184533" y="116893"/>
                  <a:pt x="188354" y="109220"/>
                </a:cubicBezTo>
                <a:cubicBezTo>
                  <a:pt x="195995" y="82365"/>
                  <a:pt x="211278" y="59347"/>
                  <a:pt x="234203" y="59347"/>
                </a:cubicBezTo>
                <a:cubicBezTo>
                  <a:pt x="234203" y="59347"/>
                  <a:pt x="234203" y="59347"/>
                  <a:pt x="310618" y="59347"/>
                </a:cubicBezTo>
                <a:cubicBezTo>
                  <a:pt x="333543" y="59347"/>
                  <a:pt x="352646" y="82365"/>
                  <a:pt x="360288" y="109220"/>
                </a:cubicBezTo>
                <a:cubicBezTo>
                  <a:pt x="360288" y="116893"/>
                  <a:pt x="364109" y="124566"/>
                  <a:pt x="364109" y="132239"/>
                </a:cubicBezTo>
                <a:cubicBezTo>
                  <a:pt x="364109" y="132239"/>
                  <a:pt x="364109" y="132239"/>
                  <a:pt x="387033" y="132239"/>
                </a:cubicBezTo>
                <a:cubicBezTo>
                  <a:pt x="387033" y="124566"/>
                  <a:pt x="387033" y="116893"/>
                  <a:pt x="383212" y="109220"/>
                </a:cubicBezTo>
                <a:cubicBezTo>
                  <a:pt x="375571" y="70856"/>
                  <a:pt x="352646" y="40164"/>
                  <a:pt x="322080" y="40164"/>
                </a:cubicBezTo>
                <a:cubicBezTo>
                  <a:pt x="322080" y="40164"/>
                  <a:pt x="322080" y="40164"/>
                  <a:pt x="222740" y="40164"/>
                </a:cubicBezTo>
                <a:close/>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solidFill>
            <a:srgbClr val="C71F3F"/>
          </a:solidFill>
          <a:ln w="28575">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b="0" i="0" u="none" strike="noStrike" kern="0" cap="none" spc="0" normalizeH="0" baseline="0" noProof="0" dirty="0">
              <a:ln>
                <a:noFill/>
              </a:ln>
              <a:solidFill>
                <a:sysClr val="windowText" lastClr="000000"/>
              </a:solidFill>
              <a:effectLst/>
              <a:uLnTx/>
              <a:uFillTx/>
            </a:endParaRPr>
          </a:p>
        </p:txBody>
      </p:sp>
      <p:sp>
        <p:nvSpPr>
          <p:cNvPr id="87" name="Freeform 132">
            <a:extLst>
              <a:ext uri="{FF2B5EF4-FFF2-40B4-BE49-F238E27FC236}">
                <a16:creationId xmlns:a16="http://schemas.microsoft.com/office/drawing/2014/main" id="{206C7713-FE5D-EDC7-1125-DBD9926F99A0}"/>
              </a:ext>
            </a:extLst>
          </p:cNvPr>
          <p:cNvSpPr>
            <a:spLocks noChangeAspect="1"/>
          </p:cNvSpPr>
          <p:nvPr/>
        </p:nvSpPr>
        <p:spPr>
          <a:xfrm>
            <a:off x="7194260" y="2780620"/>
            <a:ext cx="458750" cy="458750"/>
          </a:xfrm>
          <a:custGeom>
            <a:avLst/>
            <a:gdLst>
              <a:gd name="connsiteX0" fmla="*/ 260236 w 470570"/>
              <a:gd name="connsiteY0" fmla="*/ 231350 h 470570"/>
              <a:gd name="connsiteX1" fmla="*/ 272079 w 470570"/>
              <a:gd name="connsiteY1" fmla="*/ 246067 h 470570"/>
              <a:gd name="connsiteX2" fmla="*/ 198028 w 470570"/>
              <a:gd name="connsiteY2" fmla="*/ 368160 h 470570"/>
              <a:gd name="connsiteX3" fmla="*/ 163180 w 470570"/>
              <a:gd name="connsiteY3" fmla="*/ 378335 h 470570"/>
              <a:gd name="connsiteX4" fmla="*/ 116717 w 470570"/>
              <a:gd name="connsiteY4" fmla="*/ 328916 h 470570"/>
              <a:gd name="connsiteX5" fmla="*/ 151565 w 470570"/>
              <a:gd name="connsiteY5" fmla="*/ 314381 h 470570"/>
              <a:gd name="connsiteX6" fmla="*/ 168988 w 470570"/>
              <a:gd name="connsiteY6" fmla="*/ 330369 h 470570"/>
              <a:gd name="connsiteX7" fmla="*/ 248847 w 470570"/>
              <a:gd name="connsiteY7" fmla="*/ 234439 h 470570"/>
              <a:gd name="connsiteX8" fmla="*/ 260236 w 470570"/>
              <a:gd name="connsiteY8" fmla="*/ 231350 h 470570"/>
              <a:gd name="connsiteX9" fmla="*/ 200127 w 470570"/>
              <a:gd name="connsiteY9" fmla="*/ 84133 h 470570"/>
              <a:gd name="connsiteX10" fmla="*/ 304796 w 470570"/>
              <a:gd name="connsiteY10" fmla="*/ 84133 h 470570"/>
              <a:gd name="connsiteX11" fmla="*/ 304796 w 470570"/>
              <a:gd name="connsiteY11" fmla="*/ 129769 h 470570"/>
              <a:gd name="connsiteX12" fmla="*/ 345759 w 470570"/>
              <a:gd name="connsiteY12" fmla="*/ 170733 h 470570"/>
              <a:gd name="connsiteX13" fmla="*/ 377708 w 470570"/>
              <a:gd name="connsiteY13" fmla="*/ 170733 h 470570"/>
              <a:gd name="connsiteX14" fmla="*/ 377708 w 470570"/>
              <a:gd name="connsiteY14" fmla="*/ 317277 h 470570"/>
              <a:gd name="connsiteX15" fmla="*/ 352907 w 470570"/>
              <a:gd name="connsiteY15" fmla="*/ 342079 h 470570"/>
              <a:gd name="connsiteX16" fmla="*/ 288000 w 470570"/>
              <a:gd name="connsiteY16" fmla="*/ 342079 h 470570"/>
              <a:gd name="connsiteX17" fmla="*/ 294318 w 470570"/>
              <a:gd name="connsiteY17" fmla="*/ 310788 h 470570"/>
              <a:gd name="connsiteX18" fmla="*/ 342567 w 470570"/>
              <a:gd name="connsiteY18" fmla="*/ 310788 h 470570"/>
              <a:gd name="connsiteX19" fmla="*/ 357582 w 470570"/>
              <a:gd name="connsiteY19" fmla="*/ 295773 h 470570"/>
              <a:gd name="connsiteX20" fmla="*/ 357582 w 470570"/>
              <a:gd name="connsiteY20" fmla="*/ 294453 h 470570"/>
              <a:gd name="connsiteX21" fmla="*/ 342567 w 470570"/>
              <a:gd name="connsiteY21" fmla="*/ 279437 h 470570"/>
              <a:gd name="connsiteX22" fmla="*/ 290838 w 470570"/>
              <a:gd name="connsiteY22" fmla="*/ 279437 h 470570"/>
              <a:gd name="connsiteX23" fmla="*/ 287246 w 470570"/>
              <a:gd name="connsiteY23" fmla="*/ 261649 h 470570"/>
              <a:gd name="connsiteX24" fmla="*/ 282352 w 470570"/>
              <a:gd name="connsiteY24" fmla="*/ 254391 h 470570"/>
              <a:gd name="connsiteX25" fmla="*/ 342567 w 470570"/>
              <a:gd name="connsiteY25" fmla="*/ 254391 h 470570"/>
              <a:gd name="connsiteX26" fmla="*/ 357582 w 470570"/>
              <a:gd name="connsiteY26" fmla="*/ 239375 h 470570"/>
              <a:gd name="connsiteX27" fmla="*/ 357582 w 470570"/>
              <a:gd name="connsiteY27" fmla="*/ 238055 h 470570"/>
              <a:gd name="connsiteX28" fmla="*/ 342567 w 470570"/>
              <a:gd name="connsiteY28" fmla="*/ 223040 h 470570"/>
              <a:gd name="connsiteX29" fmla="*/ 257783 w 470570"/>
              <a:gd name="connsiteY29" fmla="*/ 223040 h 470570"/>
              <a:gd name="connsiteX30" fmla="*/ 229710 w 470570"/>
              <a:gd name="connsiteY30" fmla="*/ 204113 h 470570"/>
              <a:gd name="connsiteX31" fmla="*/ 187626 w 470570"/>
              <a:gd name="connsiteY31" fmla="*/ 195617 h 470570"/>
              <a:gd name="connsiteX32" fmla="*/ 175326 w 470570"/>
              <a:gd name="connsiteY32" fmla="*/ 198100 h 470570"/>
              <a:gd name="connsiteX33" fmla="*/ 175326 w 470570"/>
              <a:gd name="connsiteY33" fmla="*/ 108935 h 470570"/>
              <a:gd name="connsiteX34" fmla="*/ 200127 w 470570"/>
              <a:gd name="connsiteY34" fmla="*/ 84133 h 470570"/>
              <a:gd name="connsiteX35" fmla="*/ 326594 w 470570"/>
              <a:gd name="connsiteY35" fmla="*/ 59893 h 470570"/>
              <a:gd name="connsiteX36" fmla="*/ 326594 w 470570"/>
              <a:gd name="connsiteY36" fmla="*/ 86232 h 470570"/>
              <a:gd name="connsiteX37" fmla="*/ 377126 w 470570"/>
              <a:gd name="connsiteY37" fmla="*/ 145964 h 470570"/>
              <a:gd name="connsiteX38" fmla="*/ 399408 w 470570"/>
              <a:gd name="connsiteY38" fmla="*/ 145964 h 470570"/>
              <a:gd name="connsiteX39" fmla="*/ 194592 w 470570"/>
              <a:gd name="connsiteY39" fmla="*/ 59893 h 470570"/>
              <a:gd name="connsiteX40" fmla="*/ 153628 w 470570"/>
              <a:gd name="connsiteY40" fmla="*/ 100857 h 470570"/>
              <a:gd name="connsiteX41" fmla="*/ 153628 w 470570"/>
              <a:gd name="connsiteY41" fmla="*/ 202481 h 470570"/>
              <a:gd name="connsiteX42" fmla="*/ 145542 w 470570"/>
              <a:gd name="connsiteY42" fmla="*/ 204113 h 470570"/>
              <a:gd name="connsiteX43" fmla="*/ 79509 w 470570"/>
              <a:gd name="connsiteY43" fmla="*/ 303733 h 470570"/>
              <a:gd name="connsiteX44" fmla="*/ 187626 w 470570"/>
              <a:gd name="connsiteY44" fmla="*/ 411850 h 470570"/>
              <a:gd name="connsiteX45" fmla="*/ 264076 w 470570"/>
              <a:gd name="connsiteY45" fmla="*/ 380183 h 470570"/>
              <a:gd name="connsiteX46" fmla="*/ 273423 w 470570"/>
              <a:gd name="connsiteY46" fmla="*/ 366319 h 470570"/>
              <a:gd name="connsiteX47" fmla="*/ 358442 w 470570"/>
              <a:gd name="connsiteY47" fmla="*/ 366319 h 470570"/>
              <a:gd name="connsiteX48" fmla="*/ 399406 w 470570"/>
              <a:gd name="connsiteY48" fmla="*/ 325356 h 470570"/>
              <a:gd name="connsiteX49" fmla="*/ 399406 w 470570"/>
              <a:gd name="connsiteY49" fmla="*/ 170733 h 470570"/>
              <a:gd name="connsiteX50" fmla="*/ 399408 w 470570"/>
              <a:gd name="connsiteY50" fmla="*/ 170733 h 470570"/>
              <a:gd name="connsiteX51" fmla="*/ 399408 w 470570"/>
              <a:gd name="connsiteY51" fmla="*/ 146493 h 470570"/>
              <a:gd name="connsiteX52" fmla="*/ 399406 w 470570"/>
              <a:gd name="connsiteY52" fmla="*/ 146493 h 470570"/>
              <a:gd name="connsiteX53" fmla="*/ 399406 w 470570"/>
              <a:gd name="connsiteY53" fmla="*/ 146070 h 470570"/>
              <a:gd name="connsiteX54" fmla="*/ 377708 w 470570"/>
              <a:gd name="connsiteY54" fmla="*/ 146070 h 470570"/>
              <a:gd name="connsiteX55" fmla="*/ 377708 w 470570"/>
              <a:gd name="connsiteY55" fmla="*/ 146493 h 470570"/>
              <a:gd name="connsiteX56" fmla="*/ 351294 w 470570"/>
              <a:gd name="connsiteY56" fmla="*/ 146493 h 470570"/>
              <a:gd name="connsiteX57" fmla="*/ 326493 w 470570"/>
              <a:gd name="connsiteY57" fmla="*/ 121691 h 470570"/>
              <a:gd name="connsiteX58" fmla="*/ 326493 w 470570"/>
              <a:gd name="connsiteY58" fmla="*/ 59893 h 470570"/>
              <a:gd name="connsiteX59" fmla="*/ 326028 w 470570"/>
              <a:gd name="connsiteY59" fmla="*/ 59893 h 470570"/>
              <a:gd name="connsiteX60" fmla="*/ 304796 w 470570"/>
              <a:gd name="connsiteY60" fmla="*/ 59893 h 470570"/>
              <a:gd name="connsiteX61" fmla="*/ 235285 w 470570"/>
              <a:gd name="connsiteY61" fmla="*/ 0 h 470570"/>
              <a:gd name="connsiteX62" fmla="*/ 470570 w 470570"/>
              <a:gd name="connsiteY62" fmla="*/ 235285 h 470570"/>
              <a:gd name="connsiteX63" fmla="*/ 235285 w 470570"/>
              <a:gd name="connsiteY63" fmla="*/ 470570 h 470570"/>
              <a:gd name="connsiteX64" fmla="*/ 0 w 470570"/>
              <a:gd name="connsiteY64" fmla="*/ 235285 h 470570"/>
              <a:gd name="connsiteX65" fmla="*/ 235285 w 470570"/>
              <a:gd name="connsiteY65" fmla="*/ 0 h 47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0570" h="470570">
                <a:moveTo>
                  <a:pt x="260236" y="231350"/>
                </a:moveTo>
                <a:cubicBezTo>
                  <a:pt x="273168" y="230532"/>
                  <a:pt x="287324" y="236256"/>
                  <a:pt x="272079" y="246067"/>
                </a:cubicBezTo>
                <a:cubicBezTo>
                  <a:pt x="228519" y="273683"/>
                  <a:pt x="199480" y="315834"/>
                  <a:pt x="198028" y="368160"/>
                </a:cubicBezTo>
                <a:cubicBezTo>
                  <a:pt x="198028" y="379788"/>
                  <a:pt x="168988" y="385602"/>
                  <a:pt x="163180" y="378335"/>
                </a:cubicBezTo>
                <a:cubicBezTo>
                  <a:pt x="148661" y="360893"/>
                  <a:pt x="134141" y="343451"/>
                  <a:pt x="116717" y="328916"/>
                </a:cubicBezTo>
                <a:cubicBezTo>
                  <a:pt x="106553" y="320195"/>
                  <a:pt x="141401" y="305660"/>
                  <a:pt x="151565" y="314381"/>
                </a:cubicBezTo>
                <a:cubicBezTo>
                  <a:pt x="157372" y="320195"/>
                  <a:pt x="163180" y="324555"/>
                  <a:pt x="168988" y="330369"/>
                </a:cubicBezTo>
                <a:cubicBezTo>
                  <a:pt x="182056" y="291125"/>
                  <a:pt x="212548" y="259148"/>
                  <a:pt x="248847" y="234439"/>
                </a:cubicBezTo>
                <a:cubicBezTo>
                  <a:pt x="251751" y="232622"/>
                  <a:pt x="255925" y="231622"/>
                  <a:pt x="260236" y="231350"/>
                </a:cubicBezTo>
                <a:close/>
                <a:moveTo>
                  <a:pt x="200127" y="84133"/>
                </a:moveTo>
                <a:lnTo>
                  <a:pt x="304796" y="84133"/>
                </a:lnTo>
                <a:lnTo>
                  <a:pt x="304796" y="129769"/>
                </a:lnTo>
                <a:cubicBezTo>
                  <a:pt x="304796" y="152393"/>
                  <a:pt x="323136" y="170733"/>
                  <a:pt x="345759" y="170733"/>
                </a:cubicBezTo>
                <a:lnTo>
                  <a:pt x="377708" y="170733"/>
                </a:lnTo>
                <a:lnTo>
                  <a:pt x="377708" y="317277"/>
                </a:lnTo>
                <a:cubicBezTo>
                  <a:pt x="377708" y="330976"/>
                  <a:pt x="366605" y="342079"/>
                  <a:pt x="352907" y="342079"/>
                </a:cubicBezTo>
                <a:lnTo>
                  <a:pt x="288000" y="342079"/>
                </a:lnTo>
                <a:lnTo>
                  <a:pt x="294318" y="310788"/>
                </a:lnTo>
                <a:lnTo>
                  <a:pt x="342567" y="310788"/>
                </a:lnTo>
                <a:cubicBezTo>
                  <a:pt x="350860" y="310788"/>
                  <a:pt x="357582" y="304066"/>
                  <a:pt x="357582" y="295773"/>
                </a:cubicBezTo>
                <a:lnTo>
                  <a:pt x="357582" y="294453"/>
                </a:lnTo>
                <a:cubicBezTo>
                  <a:pt x="357582" y="286160"/>
                  <a:pt x="350860" y="279437"/>
                  <a:pt x="342567" y="279437"/>
                </a:cubicBezTo>
                <a:lnTo>
                  <a:pt x="290838" y="279437"/>
                </a:lnTo>
                <a:lnTo>
                  <a:pt x="287246" y="261649"/>
                </a:lnTo>
                <a:lnTo>
                  <a:pt x="282352" y="254391"/>
                </a:lnTo>
                <a:lnTo>
                  <a:pt x="342567" y="254391"/>
                </a:lnTo>
                <a:cubicBezTo>
                  <a:pt x="350860" y="254391"/>
                  <a:pt x="357582" y="247668"/>
                  <a:pt x="357582" y="239375"/>
                </a:cubicBezTo>
                <a:lnTo>
                  <a:pt x="357582" y="238055"/>
                </a:lnTo>
                <a:cubicBezTo>
                  <a:pt x="357582" y="229763"/>
                  <a:pt x="350860" y="223040"/>
                  <a:pt x="342567" y="223040"/>
                </a:cubicBezTo>
                <a:lnTo>
                  <a:pt x="257783" y="223040"/>
                </a:lnTo>
                <a:lnTo>
                  <a:pt x="229710" y="204113"/>
                </a:lnTo>
                <a:cubicBezTo>
                  <a:pt x="216774" y="198642"/>
                  <a:pt x="202554" y="195617"/>
                  <a:pt x="187626" y="195617"/>
                </a:cubicBezTo>
                <a:lnTo>
                  <a:pt x="175326" y="198100"/>
                </a:lnTo>
                <a:lnTo>
                  <a:pt x="175326" y="108935"/>
                </a:lnTo>
                <a:cubicBezTo>
                  <a:pt x="175326" y="95237"/>
                  <a:pt x="186429" y="84133"/>
                  <a:pt x="200127" y="84133"/>
                </a:cubicBezTo>
                <a:close/>
                <a:moveTo>
                  <a:pt x="326594" y="59893"/>
                </a:moveTo>
                <a:lnTo>
                  <a:pt x="326594" y="86232"/>
                </a:lnTo>
                <a:lnTo>
                  <a:pt x="377126" y="145964"/>
                </a:lnTo>
                <a:lnTo>
                  <a:pt x="399408" y="145964"/>
                </a:lnTo>
                <a:close/>
                <a:moveTo>
                  <a:pt x="194592" y="59893"/>
                </a:moveTo>
                <a:cubicBezTo>
                  <a:pt x="171968" y="59893"/>
                  <a:pt x="153628" y="78233"/>
                  <a:pt x="153628" y="100857"/>
                </a:cubicBezTo>
                <a:lnTo>
                  <a:pt x="153628" y="202481"/>
                </a:lnTo>
                <a:lnTo>
                  <a:pt x="145542" y="204113"/>
                </a:lnTo>
                <a:cubicBezTo>
                  <a:pt x="106737" y="220526"/>
                  <a:pt x="79509" y="258950"/>
                  <a:pt x="79509" y="303733"/>
                </a:cubicBezTo>
                <a:cubicBezTo>
                  <a:pt x="79509" y="363444"/>
                  <a:pt x="127914" y="411850"/>
                  <a:pt x="187626" y="411850"/>
                </a:cubicBezTo>
                <a:cubicBezTo>
                  <a:pt x="217482" y="411850"/>
                  <a:pt x="244511" y="399749"/>
                  <a:pt x="264076" y="380183"/>
                </a:cubicBezTo>
                <a:lnTo>
                  <a:pt x="273423" y="366319"/>
                </a:lnTo>
                <a:lnTo>
                  <a:pt x="358442" y="366319"/>
                </a:lnTo>
                <a:cubicBezTo>
                  <a:pt x="381066" y="366319"/>
                  <a:pt x="399406" y="347980"/>
                  <a:pt x="399406" y="325356"/>
                </a:cubicBezTo>
                <a:lnTo>
                  <a:pt x="399406" y="170733"/>
                </a:lnTo>
                <a:lnTo>
                  <a:pt x="399408" y="170733"/>
                </a:lnTo>
                <a:lnTo>
                  <a:pt x="399408" y="146493"/>
                </a:lnTo>
                <a:lnTo>
                  <a:pt x="399406" y="146493"/>
                </a:lnTo>
                <a:lnTo>
                  <a:pt x="399406" y="146070"/>
                </a:lnTo>
                <a:lnTo>
                  <a:pt x="377708" y="146070"/>
                </a:lnTo>
                <a:lnTo>
                  <a:pt x="377708" y="146493"/>
                </a:lnTo>
                <a:lnTo>
                  <a:pt x="351294" y="146493"/>
                </a:lnTo>
                <a:cubicBezTo>
                  <a:pt x="337596" y="146493"/>
                  <a:pt x="326493" y="135389"/>
                  <a:pt x="326493" y="121691"/>
                </a:cubicBezTo>
                <a:lnTo>
                  <a:pt x="326493" y="59893"/>
                </a:lnTo>
                <a:lnTo>
                  <a:pt x="326028" y="59893"/>
                </a:lnTo>
                <a:lnTo>
                  <a:pt x="304796" y="59893"/>
                </a:lnTo>
                <a:close/>
                <a:moveTo>
                  <a:pt x="235285" y="0"/>
                </a:moveTo>
                <a:cubicBezTo>
                  <a:pt x="365229" y="0"/>
                  <a:pt x="470570" y="105341"/>
                  <a:pt x="470570" y="235285"/>
                </a:cubicBezTo>
                <a:cubicBezTo>
                  <a:pt x="470570" y="365229"/>
                  <a:pt x="365229" y="470570"/>
                  <a:pt x="235285" y="470570"/>
                </a:cubicBezTo>
                <a:cubicBezTo>
                  <a:pt x="105341" y="470570"/>
                  <a:pt x="0" y="365229"/>
                  <a:pt x="0" y="235285"/>
                </a:cubicBezTo>
                <a:cubicBezTo>
                  <a:pt x="0" y="105341"/>
                  <a:pt x="105341" y="0"/>
                  <a:pt x="235285" y="0"/>
                </a:cubicBezTo>
                <a:close/>
              </a:path>
            </a:pathLst>
          </a:custGeom>
          <a:solidFill>
            <a:schemeClr val="bg1">
              <a:lumMod val="50000"/>
            </a:schemeClr>
          </a:solidFill>
          <a:ln w="28575"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b="0" i="0" u="none" strike="noStrike" kern="0" cap="none" spc="0" normalizeH="0" baseline="0" noProof="0" dirty="0">
              <a:ln>
                <a:noFill/>
              </a:ln>
              <a:solidFill>
                <a:srgbClr val="333333"/>
              </a:solidFill>
              <a:effectLst/>
              <a:uLnTx/>
              <a:uFillTx/>
              <a:latin typeface="Arial" panose="020B0604020202020204"/>
              <a:ea typeface="+mn-ea"/>
              <a:cs typeface="+mn-cs"/>
            </a:endParaRPr>
          </a:p>
        </p:txBody>
      </p:sp>
      <p:sp>
        <p:nvSpPr>
          <p:cNvPr id="88" name="Freeform 71">
            <a:extLst>
              <a:ext uri="{FF2B5EF4-FFF2-40B4-BE49-F238E27FC236}">
                <a16:creationId xmlns:a16="http://schemas.microsoft.com/office/drawing/2014/main" id="{A97BC3F4-07FE-20DA-CE3F-45ED6ABAE83F}"/>
              </a:ext>
            </a:extLst>
          </p:cNvPr>
          <p:cNvSpPr>
            <a:spLocks noChangeAspect="1" noEditPoints="1"/>
          </p:cNvSpPr>
          <p:nvPr/>
        </p:nvSpPr>
        <p:spPr bwMode="auto">
          <a:xfrm>
            <a:off x="6187553" y="3213875"/>
            <a:ext cx="458750" cy="4587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135 w 160"/>
              <a:gd name="T11" fmla="*/ 41 h 160"/>
              <a:gd name="T12" fmla="*/ 84 w 160"/>
              <a:gd name="T13" fmla="*/ 125 h 160"/>
              <a:gd name="T14" fmla="*/ 60 w 160"/>
              <a:gd name="T15" fmla="*/ 132 h 160"/>
              <a:gd name="T16" fmla="*/ 28 w 160"/>
              <a:gd name="T17" fmla="*/ 98 h 160"/>
              <a:gd name="T18" fmla="*/ 51 w 160"/>
              <a:gd name="T19" fmla="*/ 88 h 160"/>
              <a:gd name="T20" fmla="*/ 64 w 160"/>
              <a:gd name="T21" fmla="*/ 100 h 160"/>
              <a:gd name="T22" fmla="*/ 119 w 160"/>
              <a:gd name="T23" fmla="*/ 33 h 160"/>
              <a:gd name="T24" fmla="*/ 135 w 160"/>
              <a:gd name="T25" fmla="*/ 4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135" y="41"/>
                </a:moveTo>
                <a:cubicBezTo>
                  <a:pt x="105" y="61"/>
                  <a:pt x="84" y="89"/>
                  <a:pt x="84" y="125"/>
                </a:cubicBezTo>
                <a:cubicBezTo>
                  <a:pt x="84" y="133"/>
                  <a:pt x="64" y="137"/>
                  <a:pt x="60" y="132"/>
                </a:cubicBezTo>
                <a:cubicBezTo>
                  <a:pt x="50" y="120"/>
                  <a:pt x="40" y="108"/>
                  <a:pt x="28" y="98"/>
                </a:cubicBezTo>
                <a:cubicBezTo>
                  <a:pt x="21" y="92"/>
                  <a:pt x="44" y="82"/>
                  <a:pt x="51" y="88"/>
                </a:cubicBezTo>
                <a:cubicBezTo>
                  <a:pt x="56" y="92"/>
                  <a:pt x="60" y="95"/>
                  <a:pt x="64" y="100"/>
                </a:cubicBezTo>
                <a:cubicBezTo>
                  <a:pt x="73" y="72"/>
                  <a:pt x="94" y="50"/>
                  <a:pt x="119" y="33"/>
                </a:cubicBezTo>
                <a:cubicBezTo>
                  <a:pt x="127" y="28"/>
                  <a:pt x="149" y="32"/>
                  <a:pt x="135" y="41"/>
                </a:cubicBezTo>
                <a:close/>
              </a:path>
            </a:pathLst>
          </a:custGeom>
          <a:solidFill>
            <a:srgbClr val="DF6F6F"/>
          </a:solidFill>
          <a:ln w="28575">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b="0" i="0" u="none" strike="noStrike" kern="0" cap="none" spc="0" normalizeH="0" baseline="0" noProof="0" dirty="0">
              <a:ln>
                <a:noFill/>
              </a:ln>
              <a:solidFill>
                <a:sysClr val="windowText" lastClr="000000"/>
              </a:solidFill>
              <a:effectLst/>
              <a:uLnTx/>
              <a:uFillTx/>
            </a:endParaRPr>
          </a:p>
        </p:txBody>
      </p:sp>
      <p:sp>
        <p:nvSpPr>
          <p:cNvPr id="89" name="Freeform 136">
            <a:extLst>
              <a:ext uri="{FF2B5EF4-FFF2-40B4-BE49-F238E27FC236}">
                <a16:creationId xmlns:a16="http://schemas.microsoft.com/office/drawing/2014/main" id="{4A02FD3F-7F6A-1161-3168-A6E6FAD86E3B}"/>
              </a:ext>
            </a:extLst>
          </p:cNvPr>
          <p:cNvSpPr>
            <a:spLocks noChangeAspect="1"/>
          </p:cNvSpPr>
          <p:nvPr/>
        </p:nvSpPr>
        <p:spPr>
          <a:xfrm>
            <a:off x="5189718" y="1714432"/>
            <a:ext cx="458750" cy="458750"/>
          </a:xfrm>
          <a:custGeom>
            <a:avLst/>
            <a:gdLst>
              <a:gd name="connsiteX0" fmla="*/ 383151 w 548640"/>
              <a:gd name="connsiteY0" fmla="*/ 153254 h 548640"/>
              <a:gd name="connsiteX1" fmla="*/ 324376 w 548640"/>
              <a:gd name="connsiteY1" fmla="*/ 205275 h 548640"/>
              <a:gd name="connsiteX2" fmla="*/ 325896 w 548640"/>
              <a:gd name="connsiteY2" fmla="*/ 210475 h 548640"/>
              <a:gd name="connsiteX3" fmla="*/ 326665 w 548640"/>
              <a:gd name="connsiteY3" fmla="*/ 211105 h 548640"/>
              <a:gd name="connsiteX4" fmla="*/ 326238 w 548640"/>
              <a:gd name="connsiteY4" fmla="*/ 211647 h 548640"/>
              <a:gd name="connsiteX5" fmla="*/ 331723 w 548640"/>
              <a:gd name="connsiteY5" fmla="*/ 230419 h 548640"/>
              <a:gd name="connsiteX6" fmla="*/ 352035 w 548640"/>
              <a:gd name="connsiteY6" fmla="*/ 250360 h 548640"/>
              <a:gd name="connsiteX7" fmla="*/ 369322 w 548640"/>
              <a:gd name="connsiteY7" fmla="*/ 260764 h 548640"/>
              <a:gd name="connsiteX8" fmla="*/ 348578 w 548640"/>
              <a:gd name="connsiteY8" fmla="*/ 267700 h 548640"/>
              <a:gd name="connsiteX9" fmla="*/ 341663 w 548640"/>
              <a:gd name="connsiteY9" fmla="*/ 271169 h 548640"/>
              <a:gd name="connsiteX10" fmla="*/ 331291 w 548640"/>
              <a:gd name="connsiteY10" fmla="*/ 278105 h 548640"/>
              <a:gd name="connsiteX11" fmla="*/ 324376 w 548640"/>
              <a:gd name="connsiteY11" fmla="*/ 285041 h 548640"/>
              <a:gd name="connsiteX12" fmla="*/ 282888 w 548640"/>
              <a:gd name="connsiteY12" fmla="*/ 378679 h 548640"/>
              <a:gd name="connsiteX13" fmla="*/ 286346 w 548640"/>
              <a:gd name="connsiteY13" fmla="*/ 396019 h 548640"/>
              <a:gd name="connsiteX14" fmla="*/ 300175 w 548640"/>
              <a:gd name="connsiteY14" fmla="*/ 413359 h 548640"/>
              <a:gd name="connsiteX15" fmla="*/ 307090 w 548640"/>
              <a:gd name="connsiteY15" fmla="*/ 420296 h 548640"/>
              <a:gd name="connsiteX16" fmla="*/ 317462 w 548640"/>
              <a:gd name="connsiteY16" fmla="*/ 427232 h 548640"/>
              <a:gd name="connsiteX17" fmla="*/ 383151 w 548640"/>
              <a:gd name="connsiteY17" fmla="*/ 444572 h 548640"/>
              <a:gd name="connsiteX18" fmla="*/ 479956 w 548640"/>
              <a:gd name="connsiteY18" fmla="*/ 396019 h 548640"/>
              <a:gd name="connsiteX19" fmla="*/ 479956 w 548640"/>
              <a:gd name="connsiteY19" fmla="*/ 378679 h 548640"/>
              <a:gd name="connsiteX20" fmla="*/ 414267 w 548640"/>
              <a:gd name="connsiteY20" fmla="*/ 267700 h 548640"/>
              <a:gd name="connsiteX21" fmla="*/ 396980 w 548640"/>
              <a:gd name="connsiteY21" fmla="*/ 260764 h 548640"/>
              <a:gd name="connsiteX22" fmla="*/ 414267 w 548640"/>
              <a:gd name="connsiteY22" fmla="*/ 250360 h 548640"/>
              <a:gd name="connsiteX23" fmla="*/ 441926 w 548640"/>
              <a:gd name="connsiteY23" fmla="*/ 205275 h 548640"/>
              <a:gd name="connsiteX24" fmla="*/ 383151 w 548640"/>
              <a:gd name="connsiteY24" fmla="*/ 153254 h 548640"/>
              <a:gd name="connsiteX25" fmla="*/ 200143 w 548640"/>
              <a:gd name="connsiteY25" fmla="*/ 51865 h 548640"/>
              <a:gd name="connsiteX26" fmla="*/ 120576 w 548640"/>
              <a:gd name="connsiteY26" fmla="*/ 124846 h 548640"/>
              <a:gd name="connsiteX27" fmla="*/ 158630 w 548640"/>
              <a:gd name="connsiteY27" fmla="*/ 183926 h 548640"/>
              <a:gd name="connsiteX28" fmla="*/ 175927 w 548640"/>
              <a:gd name="connsiteY28" fmla="*/ 197827 h 548640"/>
              <a:gd name="connsiteX29" fmla="*/ 155171 w 548640"/>
              <a:gd name="connsiteY29" fmla="*/ 204778 h 548640"/>
              <a:gd name="connsiteX30" fmla="*/ 68684 w 548640"/>
              <a:gd name="connsiteY30" fmla="*/ 350739 h 548640"/>
              <a:gd name="connsiteX31" fmla="*/ 68684 w 548640"/>
              <a:gd name="connsiteY31" fmla="*/ 378542 h 548640"/>
              <a:gd name="connsiteX32" fmla="*/ 200143 w 548640"/>
              <a:gd name="connsiteY32" fmla="*/ 444572 h 548640"/>
              <a:gd name="connsiteX33" fmla="*/ 279711 w 548640"/>
              <a:gd name="connsiteY33" fmla="*/ 423720 h 548640"/>
              <a:gd name="connsiteX34" fmla="*/ 265873 w 548640"/>
              <a:gd name="connsiteY34" fmla="*/ 406344 h 548640"/>
              <a:gd name="connsiteX35" fmla="*/ 265873 w 548640"/>
              <a:gd name="connsiteY35" fmla="*/ 402869 h 548640"/>
              <a:gd name="connsiteX36" fmla="*/ 262413 w 548640"/>
              <a:gd name="connsiteY36" fmla="*/ 378542 h 548640"/>
              <a:gd name="connsiteX37" fmla="*/ 314305 w 548640"/>
              <a:gd name="connsiteY37" fmla="*/ 263857 h 548640"/>
              <a:gd name="connsiteX38" fmla="*/ 294385 w 548640"/>
              <a:gd name="connsiteY38" fmla="*/ 240463 h 548640"/>
              <a:gd name="connsiteX39" fmla="*/ 281138 w 548640"/>
              <a:gd name="connsiteY39" fmla="*/ 250872 h 548640"/>
              <a:gd name="connsiteX40" fmla="*/ 225601 w 548640"/>
              <a:gd name="connsiteY40" fmla="*/ 374616 h 548640"/>
              <a:gd name="connsiteX41" fmla="*/ 181922 w 548640"/>
              <a:gd name="connsiteY41" fmla="*/ 387369 h 548640"/>
              <a:gd name="connsiteX42" fmla="*/ 123684 w 548640"/>
              <a:gd name="connsiteY42" fmla="*/ 325426 h 548640"/>
              <a:gd name="connsiteX43" fmla="*/ 167363 w 548640"/>
              <a:gd name="connsiteY43" fmla="*/ 307207 h 548640"/>
              <a:gd name="connsiteX44" fmla="*/ 189202 w 548640"/>
              <a:gd name="connsiteY44" fmla="*/ 327248 h 548640"/>
              <a:gd name="connsiteX45" fmla="*/ 228331 w 548640"/>
              <a:gd name="connsiteY45" fmla="*/ 260295 h 548640"/>
              <a:gd name="connsiteX46" fmla="*/ 272859 w 548640"/>
              <a:gd name="connsiteY46" fmla="*/ 221374 h 548640"/>
              <a:gd name="connsiteX47" fmla="*/ 245116 w 548640"/>
              <a:gd name="connsiteY47" fmla="*/ 204778 h 548640"/>
              <a:gd name="connsiteX48" fmla="*/ 227819 w 548640"/>
              <a:gd name="connsiteY48" fmla="*/ 197827 h 548640"/>
              <a:gd name="connsiteX49" fmla="*/ 245116 w 548640"/>
              <a:gd name="connsiteY49" fmla="*/ 183926 h 548640"/>
              <a:gd name="connsiteX50" fmla="*/ 279711 w 548640"/>
              <a:gd name="connsiteY50" fmla="*/ 124846 h 548640"/>
              <a:gd name="connsiteX51" fmla="*/ 200143 w 548640"/>
              <a:gd name="connsiteY51" fmla="*/ 51865 h 548640"/>
              <a:gd name="connsiteX52" fmla="*/ 274320 w 548640"/>
              <a:gd name="connsiteY52" fmla="*/ 0 h 548640"/>
              <a:gd name="connsiteX53" fmla="*/ 548640 w 548640"/>
              <a:gd name="connsiteY53" fmla="*/ 274320 h 548640"/>
              <a:gd name="connsiteX54" fmla="*/ 274320 w 548640"/>
              <a:gd name="connsiteY54" fmla="*/ 548640 h 548640"/>
              <a:gd name="connsiteX55" fmla="*/ 0 w 548640"/>
              <a:gd name="connsiteY55" fmla="*/ 274320 h 548640"/>
              <a:gd name="connsiteX56" fmla="*/ 274320 w 548640"/>
              <a:gd name="connsiteY56" fmla="*/ 0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48640" h="548640">
                <a:moveTo>
                  <a:pt x="383151" y="153254"/>
                </a:moveTo>
                <a:cubicBezTo>
                  <a:pt x="348578" y="153254"/>
                  <a:pt x="324376" y="177531"/>
                  <a:pt x="324376" y="205275"/>
                </a:cubicBezTo>
                <a:lnTo>
                  <a:pt x="325896" y="210475"/>
                </a:lnTo>
                <a:lnTo>
                  <a:pt x="326665" y="211105"/>
                </a:lnTo>
                <a:lnTo>
                  <a:pt x="326238" y="211647"/>
                </a:lnTo>
                <a:lnTo>
                  <a:pt x="331723" y="230419"/>
                </a:lnTo>
                <a:cubicBezTo>
                  <a:pt x="336477" y="238222"/>
                  <a:pt x="343392" y="245158"/>
                  <a:pt x="352035" y="250360"/>
                </a:cubicBezTo>
                <a:cubicBezTo>
                  <a:pt x="352035" y="250360"/>
                  <a:pt x="352035" y="250360"/>
                  <a:pt x="369322" y="260764"/>
                </a:cubicBezTo>
                <a:cubicBezTo>
                  <a:pt x="369322" y="260764"/>
                  <a:pt x="369322" y="260764"/>
                  <a:pt x="348578" y="267700"/>
                </a:cubicBezTo>
                <a:cubicBezTo>
                  <a:pt x="345120" y="271169"/>
                  <a:pt x="345120" y="271169"/>
                  <a:pt x="341663" y="271169"/>
                </a:cubicBezTo>
                <a:cubicBezTo>
                  <a:pt x="338206" y="274637"/>
                  <a:pt x="334748" y="278105"/>
                  <a:pt x="331291" y="278105"/>
                </a:cubicBezTo>
                <a:cubicBezTo>
                  <a:pt x="327834" y="281573"/>
                  <a:pt x="324376" y="281573"/>
                  <a:pt x="324376" y="285041"/>
                </a:cubicBezTo>
                <a:cubicBezTo>
                  <a:pt x="300175" y="305849"/>
                  <a:pt x="282888" y="340530"/>
                  <a:pt x="282888" y="378679"/>
                </a:cubicBezTo>
                <a:cubicBezTo>
                  <a:pt x="282888" y="382147"/>
                  <a:pt x="282888" y="389083"/>
                  <a:pt x="286346" y="396019"/>
                </a:cubicBezTo>
                <a:cubicBezTo>
                  <a:pt x="289803" y="402955"/>
                  <a:pt x="293260" y="406423"/>
                  <a:pt x="300175" y="413359"/>
                </a:cubicBezTo>
                <a:cubicBezTo>
                  <a:pt x="303632" y="413359"/>
                  <a:pt x="303632" y="416828"/>
                  <a:pt x="307090" y="420296"/>
                </a:cubicBezTo>
                <a:cubicBezTo>
                  <a:pt x="310547" y="420296"/>
                  <a:pt x="314004" y="423764"/>
                  <a:pt x="317462" y="427232"/>
                </a:cubicBezTo>
                <a:cubicBezTo>
                  <a:pt x="338206" y="437636"/>
                  <a:pt x="358950" y="444572"/>
                  <a:pt x="383151" y="444572"/>
                </a:cubicBezTo>
                <a:cubicBezTo>
                  <a:pt x="421182" y="444572"/>
                  <a:pt x="455755" y="427232"/>
                  <a:pt x="479956" y="396019"/>
                </a:cubicBezTo>
                <a:cubicBezTo>
                  <a:pt x="479956" y="389083"/>
                  <a:pt x="479956" y="382147"/>
                  <a:pt x="479956" y="378679"/>
                </a:cubicBezTo>
                <a:cubicBezTo>
                  <a:pt x="479956" y="326658"/>
                  <a:pt x="452298" y="285041"/>
                  <a:pt x="414267" y="267700"/>
                </a:cubicBezTo>
                <a:cubicBezTo>
                  <a:pt x="414267" y="267700"/>
                  <a:pt x="414267" y="267700"/>
                  <a:pt x="396980" y="260764"/>
                </a:cubicBezTo>
                <a:cubicBezTo>
                  <a:pt x="396980" y="260764"/>
                  <a:pt x="396980" y="260764"/>
                  <a:pt x="414267" y="250360"/>
                </a:cubicBezTo>
                <a:cubicBezTo>
                  <a:pt x="431554" y="239956"/>
                  <a:pt x="441926" y="222616"/>
                  <a:pt x="441926" y="205275"/>
                </a:cubicBezTo>
                <a:cubicBezTo>
                  <a:pt x="438468" y="177531"/>
                  <a:pt x="414267" y="153254"/>
                  <a:pt x="383151" y="153254"/>
                </a:cubicBezTo>
                <a:close/>
                <a:moveTo>
                  <a:pt x="200143" y="51865"/>
                </a:moveTo>
                <a:cubicBezTo>
                  <a:pt x="158630" y="51865"/>
                  <a:pt x="120576" y="83143"/>
                  <a:pt x="120576" y="124846"/>
                </a:cubicBezTo>
                <a:cubicBezTo>
                  <a:pt x="120576" y="149173"/>
                  <a:pt x="134414" y="173500"/>
                  <a:pt x="158630" y="183926"/>
                </a:cubicBezTo>
                <a:cubicBezTo>
                  <a:pt x="158630" y="183926"/>
                  <a:pt x="158630" y="183926"/>
                  <a:pt x="175927" y="197827"/>
                </a:cubicBezTo>
                <a:cubicBezTo>
                  <a:pt x="175927" y="197827"/>
                  <a:pt x="175927" y="197827"/>
                  <a:pt x="155171" y="204778"/>
                </a:cubicBezTo>
                <a:cubicBezTo>
                  <a:pt x="106738" y="225629"/>
                  <a:pt x="68684" y="284709"/>
                  <a:pt x="68684" y="350739"/>
                </a:cubicBezTo>
                <a:cubicBezTo>
                  <a:pt x="68684" y="361165"/>
                  <a:pt x="68684" y="371591"/>
                  <a:pt x="68684" y="378542"/>
                </a:cubicBezTo>
                <a:cubicBezTo>
                  <a:pt x="103279" y="420245"/>
                  <a:pt x="148252" y="444572"/>
                  <a:pt x="200143" y="444572"/>
                </a:cubicBezTo>
                <a:cubicBezTo>
                  <a:pt x="231278" y="444572"/>
                  <a:pt x="255495" y="437622"/>
                  <a:pt x="279711" y="423720"/>
                </a:cubicBezTo>
                <a:cubicBezTo>
                  <a:pt x="276251" y="420245"/>
                  <a:pt x="269332" y="413295"/>
                  <a:pt x="265873" y="406344"/>
                </a:cubicBezTo>
                <a:cubicBezTo>
                  <a:pt x="265873" y="406344"/>
                  <a:pt x="265873" y="406344"/>
                  <a:pt x="265873" y="402869"/>
                </a:cubicBezTo>
                <a:cubicBezTo>
                  <a:pt x="262413" y="395918"/>
                  <a:pt x="262413" y="385492"/>
                  <a:pt x="262413" y="378542"/>
                </a:cubicBezTo>
                <a:cubicBezTo>
                  <a:pt x="262413" y="329888"/>
                  <a:pt x="283170" y="291660"/>
                  <a:pt x="314305" y="263857"/>
                </a:cubicBezTo>
                <a:lnTo>
                  <a:pt x="294385" y="240463"/>
                </a:lnTo>
                <a:lnTo>
                  <a:pt x="281138" y="250872"/>
                </a:lnTo>
                <a:cubicBezTo>
                  <a:pt x="247781" y="283409"/>
                  <a:pt x="226966" y="325426"/>
                  <a:pt x="225601" y="374616"/>
                </a:cubicBezTo>
                <a:cubicBezTo>
                  <a:pt x="225601" y="389191"/>
                  <a:pt x="189202" y="396478"/>
                  <a:pt x="181922" y="387369"/>
                </a:cubicBezTo>
                <a:cubicBezTo>
                  <a:pt x="163723" y="365507"/>
                  <a:pt x="145523" y="343644"/>
                  <a:pt x="123684" y="325426"/>
                </a:cubicBezTo>
                <a:cubicBezTo>
                  <a:pt x="110944" y="314495"/>
                  <a:pt x="154623" y="296276"/>
                  <a:pt x="167363" y="307207"/>
                </a:cubicBezTo>
                <a:cubicBezTo>
                  <a:pt x="174642" y="314495"/>
                  <a:pt x="181922" y="319960"/>
                  <a:pt x="189202" y="327248"/>
                </a:cubicBezTo>
                <a:cubicBezTo>
                  <a:pt x="197392" y="302653"/>
                  <a:pt x="211041" y="280335"/>
                  <a:pt x="228331" y="260295"/>
                </a:cubicBezTo>
                <a:lnTo>
                  <a:pt x="272859" y="221374"/>
                </a:lnTo>
                <a:lnTo>
                  <a:pt x="245116" y="204778"/>
                </a:lnTo>
                <a:cubicBezTo>
                  <a:pt x="245116" y="204778"/>
                  <a:pt x="245116" y="204778"/>
                  <a:pt x="227819" y="197827"/>
                </a:cubicBezTo>
                <a:cubicBezTo>
                  <a:pt x="227819" y="197827"/>
                  <a:pt x="227819" y="197827"/>
                  <a:pt x="245116" y="183926"/>
                </a:cubicBezTo>
                <a:cubicBezTo>
                  <a:pt x="265873" y="173500"/>
                  <a:pt x="279711" y="149173"/>
                  <a:pt x="279711" y="124846"/>
                </a:cubicBezTo>
                <a:cubicBezTo>
                  <a:pt x="279711" y="83143"/>
                  <a:pt x="245116" y="51865"/>
                  <a:pt x="200143" y="51865"/>
                </a:cubicBezTo>
                <a:close/>
                <a:moveTo>
                  <a:pt x="274320" y="0"/>
                </a:moveTo>
                <a:cubicBezTo>
                  <a:pt x="425823" y="0"/>
                  <a:pt x="548640" y="122817"/>
                  <a:pt x="548640" y="274320"/>
                </a:cubicBezTo>
                <a:cubicBezTo>
                  <a:pt x="548640" y="425823"/>
                  <a:pt x="425823" y="548640"/>
                  <a:pt x="274320" y="548640"/>
                </a:cubicBezTo>
                <a:cubicBezTo>
                  <a:pt x="122817" y="548640"/>
                  <a:pt x="0" y="425823"/>
                  <a:pt x="0" y="274320"/>
                </a:cubicBezTo>
                <a:cubicBezTo>
                  <a:pt x="0" y="122817"/>
                  <a:pt x="122817" y="0"/>
                  <a:pt x="274320" y="0"/>
                </a:cubicBezTo>
                <a:close/>
              </a:path>
            </a:pathLst>
          </a:custGeom>
          <a:solidFill>
            <a:srgbClr val="C71F3F"/>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90" name="Freeform 138">
            <a:extLst>
              <a:ext uri="{FF2B5EF4-FFF2-40B4-BE49-F238E27FC236}">
                <a16:creationId xmlns:a16="http://schemas.microsoft.com/office/drawing/2014/main" id="{D977459B-4A49-A7F7-A766-C098A02324B3}"/>
              </a:ext>
            </a:extLst>
          </p:cNvPr>
          <p:cNvSpPr>
            <a:spLocks noChangeAspect="1"/>
          </p:cNvSpPr>
          <p:nvPr/>
        </p:nvSpPr>
        <p:spPr>
          <a:xfrm>
            <a:off x="1315491" y="1870806"/>
            <a:ext cx="458750" cy="458750"/>
          </a:xfrm>
          <a:custGeom>
            <a:avLst/>
            <a:gdLst>
              <a:gd name="connsiteX0" fmla="*/ 509847 w 1201672"/>
              <a:gd name="connsiteY0" fmla="*/ 867662 h 1201672"/>
              <a:gd name="connsiteX1" fmla="*/ 424432 w 1201672"/>
              <a:gd name="connsiteY1" fmla="*/ 1056575 h 1201672"/>
              <a:gd name="connsiteX2" fmla="*/ 781620 w 1201672"/>
              <a:gd name="connsiteY2" fmla="*/ 1056575 h 1201672"/>
              <a:gd name="connsiteX3" fmla="*/ 696205 w 1201672"/>
              <a:gd name="connsiteY3" fmla="*/ 867662 h 1201672"/>
              <a:gd name="connsiteX4" fmla="*/ 645733 w 1201672"/>
              <a:gd name="connsiteY4" fmla="*/ 902361 h 1201672"/>
              <a:gd name="connsiteX5" fmla="*/ 622438 w 1201672"/>
              <a:gd name="connsiteY5" fmla="*/ 913927 h 1201672"/>
              <a:gd name="connsiteX6" fmla="*/ 657381 w 1201672"/>
              <a:gd name="connsiteY6" fmla="*/ 1018022 h 1201672"/>
              <a:gd name="connsiteX7" fmla="*/ 606908 w 1201672"/>
              <a:gd name="connsiteY7" fmla="*/ 1045009 h 1201672"/>
              <a:gd name="connsiteX8" fmla="*/ 552554 w 1201672"/>
              <a:gd name="connsiteY8" fmla="*/ 1018022 h 1201672"/>
              <a:gd name="connsiteX9" fmla="*/ 587496 w 1201672"/>
              <a:gd name="connsiteY9" fmla="*/ 913927 h 1201672"/>
              <a:gd name="connsiteX10" fmla="*/ 571966 w 1201672"/>
              <a:gd name="connsiteY10" fmla="*/ 902361 h 1201672"/>
              <a:gd name="connsiteX11" fmla="*/ 509847 w 1201672"/>
              <a:gd name="connsiteY11" fmla="*/ 867662 h 1201672"/>
              <a:gd name="connsiteX12" fmla="*/ 872472 w 1201672"/>
              <a:gd name="connsiteY12" fmla="*/ 695304 h 1201672"/>
              <a:gd name="connsiteX13" fmla="*/ 860315 w 1201672"/>
              <a:gd name="connsiteY13" fmla="*/ 696185 h 1201672"/>
              <a:gd name="connsiteX14" fmla="*/ 751961 w 1201672"/>
              <a:gd name="connsiteY14" fmla="*/ 821472 h 1201672"/>
              <a:gd name="connsiteX15" fmla="*/ 752842 w 1201672"/>
              <a:gd name="connsiteY15" fmla="*/ 833629 h 1201672"/>
              <a:gd name="connsiteX16" fmla="*/ 760551 w 1201672"/>
              <a:gd name="connsiteY16" fmla="*/ 840296 h 1201672"/>
              <a:gd name="connsiteX17" fmla="*/ 772708 w 1201672"/>
              <a:gd name="connsiteY17" fmla="*/ 839415 h 1201672"/>
              <a:gd name="connsiteX18" fmla="*/ 881062 w 1201672"/>
              <a:gd name="connsiteY18" fmla="*/ 714129 h 1201672"/>
              <a:gd name="connsiteX19" fmla="*/ 880181 w 1201672"/>
              <a:gd name="connsiteY19" fmla="*/ 701972 h 1201672"/>
              <a:gd name="connsiteX20" fmla="*/ 329201 w 1201672"/>
              <a:gd name="connsiteY20" fmla="*/ 695304 h 1201672"/>
              <a:gd name="connsiteX21" fmla="*/ 321491 w 1201672"/>
              <a:gd name="connsiteY21" fmla="*/ 701972 h 1201672"/>
              <a:gd name="connsiteX22" fmla="*/ 320610 w 1201672"/>
              <a:gd name="connsiteY22" fmla="*/ 714129 h 1201672"/>
              <a:gd name="connsiteX23" fmla="*/ 428964 w 1201672"/>
              <a:gd name="connsiteY23" fmla="*/ 839415 h 1201672"/>
              <a:gd name="connsiteX24" fmla="*/ 441121 w 1201672"/>
              <a:gd name="connsiteY24" fmla="*/ 840296 h 1201672"/>
              <a:gd name="connsiteX25" fmla="*/ 448831 w 1201672"/>
              <a:gd name="connsiteY25" fmla="*/ 833629 h 1201672"/>
              <a:gd name="connsiteX26" fmla="*/ 449712 w 1201672"/>
              <a:gd name="connsiteY26" fmla="*/ 821472 h 1201672"/>
              <a:gd name="connsiteX27" fmla="*/ 341358 w 1201672"/>
              <a:gd name="connsiteY27" fmla="*/ 696185 h 1201672"/>
              <a:gd name="connsiteX28" fmla="*/ 329201 w 1201672"/>
              <a:gd name="connsiteY28" fmla="*/ 695304 h 1201672"/>
              <a:gd name="connsiteX29" fmla="*/ 599058 w 1201672"/>
              <a:gd name="connsiteY29" fmla="*/ 651762 h 1201672"/>
              <a:gd name="connsiteX30" fmla="*/ 502220 w 1201672"/>
              <a:gd name="connsiteY30" fmla="*/ 767650 h 1201672"/>
              <a:gd name="connsiteX31" fmla="*/ 599058 w 1201672"/>
              <a:gd name="connsiteY31" fmla="*/ 883538 h 1201672"/>
              <a:gd name="connsiteX32" fmla="*/ 695896 w 1201672"/>
              <a:gd name="connsiteY32" fmla="*/ 767650 h 1201672"/>
              <a:gd name="connsiteX33" fmla="*/ 599058 w 1201672"/>
              <a:gd name="connsiteY33" fmla="*/ 651762 h 1201672"/>
              <a:gd name="connsiteX34" fmla="*/ 800359 w 1201672"/>
              <a:gd name="connsiteY34" fmla="*/ 442212 h 1201672"/>
              <a:gd name="connsiteX35" fmla="*/ 714945 w 1201672"/>
              <a:gd name="connsiteY35" fmla="*/ 631125 h 1201672"/>
              <a:gd name="connsiteX36" fmla="*/ 1072132 w 1201672"/>
              <a:gd name="connsiteY36" fmla="*/ 631125 h 1201672"/>
              <a:gd name="connsiteX37" fmla="*/ 986718 w 1201672"/>
              <a:gd name="connsiteY37" fmla="*/ 442212 h 1201672"/>
              <a:gd name="connsiteX38" fmla="*/ 936246 w 1201672"/>
              <a:gd name="connsiteY38" fmla="*/ 476911 h 1201672"/>
              <a:gd name="connsiteX39" fmla="*/ 912951 w 1201672"/>
              <a:gd name="connsiteY39" fmla="*/ 488477 h 1201672"/>
              <a:gd name="connsiteX40" fmla="*/ 947893 w 1201672"/>
              <a:gd name="connsiteY40" fmla="*/ 592572 h 1201672"/>
              <a:gd name="connsiteX41" fmla="*/ 897421 w 1201672"/>
              <a:gd name="connsiteY41" fmla="*/ 619559 h 1201672"/>
              <a:gd name="connsiteX42" fmla="*/ 843066 w 1201672"/>
              <a:gd name="connsiteY42" fmla="*/ 592572 h 1201672"/>
              <a:gd name="connsiteX43" fmla="*/ 878009 w 1201672"/>
              <a:gd name="connsiteY43" fmla="*/ 488477 h 1201672"/>
              <a:gd name="connsiteX44" fmla="*/ 862479 w 1201672"/>
              <a:gd name="connsiteY44" fmla="*/ 476911 h 1201672"/>
              <a:gd name="connsiteX45" fmla="*/ 800359 w 1201672"/>
              <a:gd name="connsiteY45" fmla="*/ 442212 h 1201672"/>
              <a:gd name="connsiteX46" fmla="*/ 217747 w 1201672"/>
              <a:gd name="connsiteY46" fmla="*/ 442212 h 1201672"/>
              <a:gd name="connsiteX47" fmla="*/ 132332 w 1201672"/>
              <a:gd name="connsiteY47" fmla="*/ 631125 h 1201672"/>
              <a:gd name="connsiteX48" fmla="*/ 489520 w 1201672"/>
              <a:gd name="connsiteY48" fmla="*/ 631125 h 1201672"/>
              <a:gd name="connsiteX49" fmla="*/ 404106 w 1201672"/>
              <a:gd name="connsiteY49" fmla="*/ 442212 h 1201672"/>
              <a:gd name="connsiteX50" fmla="*/ 353634 w 1201672"/>
              <a:gd name="connsiteY50" fmla="*/ 476911 h 1201672"/>
              <a:gd name="connsiteX51" fmla="*/ 330339 w 1201672"/>
              <a:gd name="connsiteY51" fmla="*/ 488477 h 1201672"/>
              <a:gd name="connsiteX52" fmla="*/ 365281 w 1201672"/>
              <a:gd name="connsiteY52" fmla="*/ 592572 h 1201672"/>
              <a:gd name="connsiteX53" fmla="*/ 314809 w 1201672"/>
              <a:gd name="connsiteY53" fmla="*/ 619559 h 1201672"/>
              <a:gd name="connsiteX54" fmla="*/ 260454 w 1201672"/>
              <a:gd name="connsiteY54" fmla="*/ 592572 h 1201672"/>
              <a:gd name="connsiteX55" fmla="*/ 295396 w 1201672"/>
              <a:gd name="connsiteY55" fmla="*/ 488477 h 1201672"/>
              <a:gd name="connsiteX56" fmla="*/ 279866 w 1201672"/>
              <a:gd name="connsiteY56" fmla="*/ 476911 h 1201672"/>
              <a:gd name="connsiteX57" fmla="*/ 217747 w 1201672"/>
              <a:gd name="connsiteY57" fmla="*/ 442212 h 1201672"/>
              <a:gd name="connsiteX58" fmla="*/ 455595 w 1201672"/>
              <a:gd name="connsiteY58" fmla="*/ 367869 h 1201672"/>
              <a:gd name="connsiteX59" fmla="*/ 446976 w 1201672"/>
              <a:gd name="connsiteY59" fmla="*/ 376488 h 1201672"/>
              <a:gd name="connsiteX60" fmla="*/ 446976 w 1201672"/>
              <a:gd name="connsiteY60" fmla="*/ 386682 h 1201672"/>
              <a:gd name="connsiteX61" fmla="*/ 455595 w 1201672"/>
              <a:gd name="connsiteY61" fmla="*/ 395301 h 1201672"/>
              <a:gd name="connsiteX62" fmla="*/ 746077 w 1201672"/>
              <a:gd name="connsiteY62" fmla="*/ 395301 h 1201672"/>
              <a:gd name="connsiteX63" fmla="*/ 754696 w 1201672"/>
              <a:gd name="connsiteY63" fmla="*/ 386682 h 1201672"/>
              <a:gd name="connsiteX64" fmla="*/ 754696 w 1201672"/>
              <a:gd name="connsiteY64" fmla="*/ 376488 h 1201672"/>
              <a:gd name="connsiteX65" fmla="*/ 746077 w 1201672"/>
              <a:gd name="connsiteY65" fmla="*/ 367869 h 1201672"/>
              <a:gd name="connsiteX66" fmla="*/ 889570 w 1201672"/>
              <a:gd name="connsiteY66" fmla="*/ 226312 h 1201672"/>
              <a:gd name="connsiteX67" fmla="*/ 792732 w 1201672"/>
              <a:gd name="connsiteY67" fmla="*/ 342200 h 1201672"/>
              <a:gd name="connsiteX68" fmla="*/ 889570 w 1201672"/>
              <a:gd name="connsiteY68" fmla="*/ 458088 h 1201672"/>
              <a:gd name="connsiteX69" fmla="*/ 986408 w 1201672"/>
              <a:gd name="connsiteY69" fmla="*/ 342200 h 1201672"/>
              <a:gd name="connsiteX70" fmla="*/ 889570 w 1201672"/>
              <a:gd name="connsiteY70" fmla="*/ 226312 h 1201672"/>
              <a:gd name="connsiteX71" fmla="*/ 306958 w 1201672"/>
              <a:gd name="connsiteY71" fmla="*/ 226312 h 1201672"/>
              <a:gd name="connsiteX72" fmla="*/ 210120 w 1201672"/>
              <a:gd name="connsiteY72" fmla="*/ 342200 h 1201672"/>
              <a:gd name="connsiteX73" fmla="*/ 306958 w 1201672"/>
              <a:gd name="connsiteY73" fmla="*/ 458088 h 1201672"/>
              <a:gd name="connsiteX74" fmla="*/ 403796 w 1201672"/>
              <a:gd name="connsiteY74" fmla="*/ 342200 h 1201672"/>
              <a:gd name="connsiteX75" fmla="*/ 306958 w 1201672"/>
              <a:gd name="connsiteY75" fmla="*/ 226312 h 1201672"/>
              <a:gd name="connsiteX76" fmla="*/ 600836 w 1201672"/>
              <a:gd name="connsiteY76" fmla="*/ 0 h 1201672"/>
              <a:gd name="connsiteX77" fmla="*/ 1201672 w 1201672"/>
              <a:gd name="connsiteY77" fmla="*/ 600836 h 1201672"/>
              <a:gd name="connsiteX78" fmla="*/ 600836 w 1201672"/>
              <a:gd name="connsiteY78" fmla="*/ 1201672 h 1201672"/>
              <a:gd name="connsiteX79" fmla="*/ 0 w 1201672"/>
              <a:gd name="connsiteY79" fmla="*/ 600836 h 1201672"/>
              <a:gd name="connsiteX80" fmla="*/ 600836 w 1201672"/>
              <a:gd name="connsiteY80" fmla="*/ 0 h 120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201672" h="1201672">
                <a:moveTo>
                  <a:pt x="509847" y="867662"/>
                </a:moveTo>
                <a:cubicBezTo>
                  <a:pt x="459375" y="910071"/>
                  <a:pt x="428315" y="994889"/>
                  <a:pt x="424432" y="1056575"/>
                </a:cubicBezTo>
                <a:cubicBezTo>
                  <a:pt x="781620" y="1056575"/>
                  <a:pt x="781620" y="1056575"/>
                  <a:pt x="781620" y="1056575"/>
                </a:cubicBezTo>
                <a:cubicBezTo>
                  <a:pt x="777738" y="994889"/>
                  <a:pt x="746678" y="910071"/>
                  <a:pt x="696205" y="867662"/>
                </a:cubicBezTo>
                <a:cubicBezTo>
                  <a:pt x="684558" y="883084"/>
                  <a:pt x="665146" y="894650"/>
                  <a:pt x="645733" y="902361"/>
                </a:cubicBezTo>
                <a:cubicBezTo>
                  <a:pt x="637968" y="906216"/>
                  <a:pt x="626321" y="910071"/>
                  <a:pt x="622438" y="913927"/>
                </a:cubicBezTo>
                <a:cubicBezTo>
                  <a:pt x="626321" y="921637"/>
                  <a:pt x="657381" y="1018022"/>
                  <a:pt x="657381" y="1018022"/>
                </a:cubicBezTo>
                <a:cubicBezTo>
                  <a:pt x="606908" y="1045009"/>
                  <a:pt x="606908" y="1045009"/>
                  <a:pt x="606908" y="1045009"/>
                </a:cubicBezTo>
                <a:cubicBezTo>
                  <a:pt x="552554" y="1018022"/>
                  <a:pt x="552554" y="1018022"/>
                  <a:pt x="552554" y="1018022"/>
                </a:cubicBezTo>
                <a:cubicBezTo>
                  <a:pt x="552554" y="1018022"/>
                  <a:pt x="583614" y="921637"/>
                  <a:pt x="587496" y="913927"/>
                </a:cubicBezTo>
                <a:cubicBezTo>
                  <a:pt x="587496" y="910071"/>
                  <a:pt x="579731" y="906216"/>
                  <a:pt x="571966" y="902361"/>
                </a:cubicBezTo>
                <a:cubicBezTo>
                  <a:pt x="544789" y="898505"/>
                  <a:pt x="525377" y="886939"/>
                  <a:pt x="509847" y="867662"/>
                </a:cubicBezTo>
                <a:close/>
                <a:moveTo>
                  <a:pt x="872472" y="695304"/>
                </a:moveTo>
                <a:cubicBezTo>
                  <a:pt x="868871" y="692190"/>
                  <a:pt x="863428" y="692585"/>
                  <a:pt x="860315" y="696185"/>
                </a:cubicBezTo>
                <a:lnTo>
                  <a:pt x="751961" y="821472"/>
                </a:lnTo>
                <a:cubicBezTo>
                  <a:pt x="748847" y="825072"/>
                  <a:pt x="749241" y="830515"/>
                  <a:pt x="752842" y="833629"/>
                </a:cubicBezTo>
                <a:lnTo>
                  <a:pt x="760551" y="840296"/>
                </a:lnTo>
                <a:cubicBezTo>
                  <a:pt x="764152" y="843410"/>
                  <a:pt x="769595" y="843016"/>
                  <a:pt x="772708" y="839415"/>
                </a:cubicBezTo>
                <a:lnTo>
                  <a:pt x="881062" y="714129"/>
                </a:lnTo>
                <a:cubicBezTo>
                  <a:pt x="884176" y="710529"/>
                  <a:pt x="883782" y="705085"/>
                  <a:pt x="880181" y="701972"/>
                </a:cubicBezTo>
                <a:close/>
                <a:moveTo>
                  <a:pt x="329201" y="695304"/>
                </a:moveTo>
                <a:lnTo>
                  <a:pt x="321491" y="701972"/>
                </a:lnTo>
                <a:cubicBezTo>
                  <a:pt x="317891" y="705085"/>
                  <a:pt x="317496" y="710529"/>
                  <a:pt x="320610" y="714129"/>
                </a:cubicBezTo>
                <a:lnTo>
                  <a:pt x="428964" y="839415"/>
                </a:lnTo>
                <a:cubicBezTo>
                  <a:pt x="432077" y="843016"/>
                  <a:pt x="437521" y="843410"/>
                  <a:pt x="441121" y="840296"/>
                </a:cubicBezTo>
                <a:lnTo>
                  <a:pt x="448831" y="833629"/>
                </a:lnTo>
                <a:cubicBezTo>
                  <a:pt x="452431" y="830515"/>
                  <a:pt x="452825" y="825072"/>
                  <a:pt x="449712" y="821472"/>
                </a:cubicBezTo>
                <a:lnTo>
                  <a:pt x="341358" y="696185"/>
                </a:lnTo>
                <a:cubicBezTo>
                  <a:pt x="338244" y="692585"/>
                  <a:pt x="332801" y="692190"/>
                  <a:pt x="329201" y="695304"/>
                </a:cubicBezTo>
                <a:close/>
                <a:moveTo>
                  <a:pt x="599058" y="651762"/>
                </a:moveTo>
                <a:cubicBezTo>
                  <a:pt x="545576" y="651762"/>
                  <a:pt x="502220" y="703647"/>
                  <a:pt x="502220" y="767650"/>
                </a:cubicBezTo>
                <a:cubicBezTo>
                  <a:pt x="502220" y="831653"/>
                  <a:pt x="545576" y="883538"/>
                  <a:pt x="599058" y="883538"/>
                </a:cubicBezTo>
                <a:cubicBezTo>
                  <a:pt x="652540" y="883538"/>
                  <a:pt x="695896" y="831653"/>
                  <a:pt x="695896" y="767650"/>
                </a:cubicBezTo>
                <a:cubicBezTo>
                  <a:pt x="695896" y="703647"/>
                  <a:pt x="652540" y="651762"/>
                  <a:pt x="599058" y="651762"/>
                </a:cubicBezTo>
                <a:close/>
                <a:moveTo>
                  <a:pt x="800359" y="442212"/>
                </a:moveTo>
                <a:cubicBezTo>
                  <a:pt x="749887" y="484621"/>
                  <a:pt x="718827" y="569439"/>
                  <a:pt x="714945" y="631125"/>
                </a:cubicBezTo>
                <a:cubicBezTo>
                  <a:pt x="1072132" y="631125"/>
                  <a:pt x="1072132" y="631125"/>
                  <a:pt x="1072132" y="631125"/>
                </a:cubicBezTo>
                <a:cubicBezTo>
                  <a:pt x="1068250" y="569439"/>
                  <a:pt x="1037190" y="484621"/>
                  <a:pt x="986718" y="442212"/>
                </a:cubicBezTo>
                <a:cubicBezTo>
                  <a:pt x="975070" y="457634"/>
                  <a:pt x="955658" y="469200"/>
                  <a:pt x="936246" y="476911"/>
                </a:cubicBezTo>
                <a:cubicBezTo>
                  <a:pt x="928481" y="480766"/>
                  <a:pt x="916833" y="484621"/>
                  <a:pt x="912951" y="488477"/>
                </a:cubicBezTo>
                <a:cubicBezTo>
                  <a:pt x="916833" y="496187"/>
                  <a:pt x="947893" y="592572"/>
                  <a:pt x="947893" y="592572"/>
                </a:cubicBezTo>
                <a:cubicBezTo>
                  <a:pt x="897421" y="619559"/>
                  <a:pt x="897421" y="619559"/>
                  <a:pt x="897421" y="619559"/>
                </a:cubicBezTo>
                <a:cubicBezTo>
                  <a:pt x="843066" y="592572"/>
                  <a:pt x="843066" y="592572"/>
                  <a:pt x="843066" y="592572"/>
                </a:cubicBezTo>
                <a:cubicBezTo>
                  <a:pt x="843066" y="592572"/>
                  <a:pt x="874126" y="496187"/>
                  <a:pt x="878009" y="488477"/>
                </a:cubicBezTo>
                <a:cubicBezTo>
                  <a:pt x="878009" y="484621"/>
                  <a:pt x="870244" y="480766"/>
                  <a:pt x="862479" y="476911"/>
                </a:cubicBezTo>
                <a:cubicBezTo>
                  <a:pt x="835301" y="473055"/>
                  <a:pt x="815889" y="461489"/>
                  <a:pt x="800359" y="442212"/>
                </a:cubicBezTo>
                <a:close/>
                <a:moveTo>
                  <a:pt x="217747" y="442212"/>
                </a:moveTo>
                <a:cubicBezTo>
                  <a:pt x="167275" y="484621"/>
                  <a:pt x="136215" y="569439"/>
                  <a:pt x="132332" y="631125"/>
                </a:cubicBezTo>
                <a:cubicBezTo>
                  <a:pt x="489520" y="631125"/>
                  <a:pt x="489520" y="631125"/>
                  <a:pt x="489520" y="631125"/>
                </a:cubicBezTo>
                <a:cubicBezTo>
                  <a:pt x="485638" y="569439"/>
                  <a:pt x="454578" y="484621"/>
                  <a:pt x="404106" y="442212"/>
                </a:cubicBezTo>
                <a:cubicBezTo>
                  <a:pt x="392458" y="457634"/>
                  <a:pt x="373046" y="469200"/>
                  <a:pt x="353634" y="476911"/>
                </a:cubicBezTo>
                <a:cubicBezTo>
                  <a:pt x="345869" y="480766"/>
                  <a:pt x="334221" y="484621"/>
                  <a:pt x="330339" y="488477"/>
                </a:cubicBezTo>
                <a:cubicBezTo>
                  <a:pt x="334221" y="496187"/>
                  <a:pt x="365281" y="592572"/>
                  <a:pt x="365281" y="592572"/>
                </a:cubicBezTo>
                <a:cubicBezTo>
                  <a:pt x="314809" y="619559"/>
                  <a:pt x="314809" y="619559"/>
                  <a:pt x="314809" y="619559"/>
                </a:cubicBezTo>
                <a:cubicBezTo>
                  <a:pt x="260454" y="592572"/>
                  <a:pt x="260454" y="592572"/>
                  <a:pt x="260454" y="592572"/>
                </a:cubicBezTo>
                <a:cubicBezTo>
                  <a:pt x="260454" y="592572"/>
                  <a:pt x="291514" y="496187"/>
                  <a:pt x="295396" y="488477"/>
                </a:cubicBezTo>
                <a:cubicBezTo>
                  <a:pt x="295396" y="484621"/>
                  <a:pt x="287631" y="480766"/>
                  <a:pt x="279866" y="476911"/>
                </a:cubicBezTo>
                <a:cubicBezTo>
                  <a:pt x="252689" y="473055"/>
                  <a:pt x="233277" y="461489"/>
                  <a:pt x="217747" y="442212"/>
                </a:cubicBezTo>
                <a:close/>
                <a:moveTo>
                  <a:pt x="455595" y="367869"/>
                </a:moveTo>
                <a:cubicBezTo>
                  <a:pt x="450835" y="367869"/>
                  <a:pt x="446976" y="371728"/>
                  <a:pt x="446976" y="376488"/>
                </a:cubicBezTo>
                <a:lnTo>
                  <a:pt x="446976" y="386682"/>
                </a:lnTo>
                <a:cubicBezTo>
                  <a:pt x="446976" y="391442"/>
                  <a:pt x="450835" y="395301"/>
                  <a:pt x="455595" y="395301"/>
                </a:cubicBezTo>
                <a:lnTo>
                  <a:pt x="746077" y="395301"/>
                </a:lnTo>
                <a:cubicBezTo>
                  <a:pt x="750837" y="395301"/>
                  <a:pt x="754696" y="391442"/>
                  <a:pt x="754696" y="386682"/>
                </a:cubicBezTo>
                <a:lnTo>
                  <a:pt x="754696" y="376488"/>
                </a:lnTo>
                <a:cubicBezTo>
                  <a:pt x="754696" y="371728"/>
                  <a:pt x="750837" y="367869"/>
                  <a:pt x="746077" y="367869"/>
                </a:cubicBezTo>
                <a:close/>
                <a:moveTo>
                  <a:pt x="889570" y="226312"/>
                </a:moveTo>
                <a:cubicBezTo>
                  <a:pt x="836088" y="226312"/>
                  <a:pt x="792732" y="278197"/>
                  <a:pt x="792732" y="342200"/>
                </a:cubicBezTo>
                <a:cubicBezTo>
                  <a:pt x="792732" y="406203"/>
                  <a:pt x="836088" y="458088"/>
                  <a:pt x="889570" y="458088"/>
                </a:cubicBezTo>
                <a:cubicBezTo>
                  <a:pt x="943052" y="458088"/>
                  <a:pt x="986408" y="406203"/>
                  <a:pt x="986408" y="342200"/>
                </a:cubicBezTo>
                <a:cubicBezTo>
                  <a:pt x="986408" y="278197"/>
                  <a:pt x="943052" y="226312"/>
                  <a:pt x="889570" y="226312"/>
                </a:cubicBezTo>
                <a:close/>
                <a:moveTo>
                  <a:pt x="306958" y="226312"/>
                </a:moveTo>
                <a:cubicBezTo>
                  <a:pt x="253476" y="226312"/>
                  <a:pt x="210120" y="278197"/>
                  <a:pt x="210120" y="342200"/>
                </a:cubicBezTo>
                <a:cubicBezTo>
                  <a:pt x="210120" y="406203"/>
                  <a:pt x="253476" y="458088"/>
                  <a:pt x="306958" y="458088"/>
                </a:cubicBezTo>
                <a:cubicBezTo>
                  <a:pt x="360440" y="458088"/>
                  <a:pt x="403796" y="406203"/>
                  <a:pt x="403796" y="342200"/>
                </a:cubicBezTo>
                <a:cubicBezTo>
                  <a:pt x="403796" y="278197"/>
                  <a:pt x="360440" y="226312"/>
                  <a:pt x="306958" y="226312"/>
                </a:cubicBezTo>
                <a:close/>
                <a:moveTo>
                  <a:pt x="600836" y="0"/>
                </a:moveTo>
                <a:cubicBezTo>
                  <a:pt x="932669" y="0"/>
                  <a:pt x="1201672" y="269003"/>
                  <a:pt x="1201672" y="600836"/>
                </a:cubicBezTo>
                <a:cubicBezTo>
                  <a:pt x="1201672" y="932669"/>
                  <a:pt x="932669" y="1201672"/>
                  <a:pt x="600836" y="1201672"/>
                </a:cubicBezTo>
                <a:cubicBezTo>
                  <a:pt x="269003" y="1201672"/>
                  <a:pt x="0" y="932669"/>
                  <a:pt x="0" y="600836"/>
                </a:cubicBezTo>
                <a:cubicBezTo>
                  <a:pt x="0" y="269003"/>
                  <a:pt x="269003" y="0"/>
                  <a:pt x="600836" y="0"/>
                </a:cubicBezTo>
                <a:close/>
              </a:path>
            </a:pathLst>
          </a:custGeom>
          <a:solidFill>
            <a:srgbClr val="DF6F6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8010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42" name="TextBox 41">
            <a:extLst>
              <a:ext uri="{FF2B5EF4-FFF2-40B4-BE49-F238E27FC236}">
                <a16:creationId xmlns:a16="http://schemas.microsoft.com/office/drawing/2014/main" id="{91724250-E29C-8F81-3E8D-1263037CF74D}"/>
              </a:ext>
            </a:extLst>
          </p:cNvPr>
          <p:cNvSpPr txBox="1"/>
          <p:nvPr/>
        </p:nvSpPr>
        <p:spPr>
          <a:xfrm>
            <a:off x="1983756" y="3938450"/>
            <a:ext cx="2504246" cy="461665"/>
          </a:xfrm>
          <a:prstGeom prst="rect">
            <a:avLst/>
          </a:prstGeom>
          <a:noFill/>
        </p:spPr>
        <p:txBody>
          <a:bodyPr wrap="square" rtlCol="0">
            <a:spAutoFit/>
          </a:bodyPr>
          <a:lstStyle/>
          <a:p>
            <a:pPr algn="r"/>
            <a:r>
              <a:rPr lang="en-US" sz="1200" b="1" dirty="0">
                <a:solidFill>
                  <a:sysClr val="windowText" lastClr="000000"/>
                </a:solidFill>
                <a:latin typeface="Century Gothic" panose="020B0502020202020204" pitchFamily="34" charset="0"/>
              </a:rPr>
              <a:t> 1. Aligning BCM Programme to Organization Objective</a:t>
            </a:r>
          </a:p>
        </p:txBody>
      </p:sp>
      <p:sp>
        <p:nvSpPr>
          <p:cNvPr id="43" name="TextBox 42">
            <a:extLst>
              <a:ext uri="{FF2B5EF4-FFF2-40B4-BE49-F238E27FC236}">
                <a16:creationId xmlns:a16="http://schemas.microsoft.com/office/drawing/2014/main" id="{F5394494-D1B2-3718-CEB1-AE5AE81EB5FF}"/>
              </a:ext>
            </a:extLst>
          </p:cNvPr>
          <p:cNvSpPr txBox="1"/>
          <p:nvPr/>
        </p:nvSpPr>
        <p:spPr>
          <a:xfrm>
            <a:off x="4662711" y="3440894"/>
            <a:ext cx="1967205" cy="276999"/>
          </a:xfrm>
          <a:prstGeom prst="rect">
            <a:avLst/>
          </a:prstGeom>
          <a:noFill/>
        </p:spPr>
        <p:txBody>
          <a:bodyPr wrap="none" rtlCol="0">
            <a:spAutoFit/>
          </a:bodyPr>
          <a:lstStyle/>
          <a:p>
            <a:r>
              <a:rPr lang="en-US" sz="1200" b="1" dirty="0">
                <a:solidFill>
                  <a:sysClr val="windowText" lastClr="000000"/>
                </a:solidFill>
                <a:latin typeface="Century Gothic" panose="020B0502020202020204" pitchFamily="34" charset="0"/>
              </a:rPr>
              <a:t>2. Organizational Policy </a:t>
            </a:r>
          </a:p>
        </p:txBody>
      </p:sp>
      <p:sp>
        <p:nvSpPr>
          <p:cNvPr id="44" name="TextBox 43">
            <a:extLst>
              <a:ext uri="{FF2B5EF4-FFF2-40B4-BE49-F238E27FC236}">
                <a16:creationId xmlns:a16="http://schemas.microsoft.com/office/drawing/2014/main" id="{08F2E73C-65EC-9A67-DE71-640E4CE62995}"/>
              </a:ext>
            </a:extLst>
          </p:cNvPr>
          <p:cNvSpPr txBox="1"/>
          <p:nvPr/>
        </p:nvSpPr>
        <p:spPr>
          <a:xfrm>
            <a:off x="2271373" y="2943693"/>
            <a:ext cx="2300625" cy="276999"/>
          </a:xfrm>
          <a:prstGeom prst="rect">
            <a:avLst/>
          </a:prstGeom>
          <a:noFill/>
        </p:spPr>
        <p:txBody>
          <a:bodyPr wrap="square" rtlCol="0">
            <a:spAutoFit/>
          </a:bodyPr>
          <a:lstStyle/>
          <a:p>
            <a:pPr algn="ctr"/>
            <a:r>
              <a:rPr lang="en-US" sz="1200" b="1" dirty="0">
                <a:solidFill>
                  <a:sysClr val="windowText" lastClr="000000"/>
                </a:solidFill>
                <a:latin typeface="Century Gothic" panose="020B0502020202020204" pitchFamily="34" charset="0"/>
              </a:rPr>
              <a:t>3. Governance Framework</a:t>
            </a:r>
          </a:p>
        </p:txBody>
      </p:sp>
      <p:sp>
        <p:nvSpPr>
          <p:cNvPr id="45" name="TextBox 44">
            <a:extLst>
              <a:ext uri="{FF2B5EF4-FFF2-40B4-BE49-F238E27FC236}">
                <a16:creationId xmlns:a16="http://schemas.microsoft.com/office/drawing/2014/main" id="{05FFD51B-0BC7-A567-C6EE-BE19B9A37092}"/>
              </a:ext>
            </a:extLst>
          </p:cNvPr>
          <p:cNvSpPr txBox="1"/>
          <p:nvPr/>
        </p:nvSpPr>
        <p:spPr>
          <a:xfrm>
            <a:off x="4446258" y="2438252"/>
            <a:ext cx="2631105" cy="276999"/>
          </a:xfrm>
          <a:prstGeom prst="rect">
            <a:avLst/>
          </a:prstGeom>
          <a:noFill/>
        </p:spPr>
        <p:txBody>
          <a:bodyPr wrap="square" rtlCol="0">
            <a:spAutoFit/>
          </a:bodyPr>
          <a:lstStyle/>
          <a:p>
            <a:pPr algn="ctr"/>
            <a:r>
              <a:rPr lang="en-US" sz="1200" b="1" dirty="0">
                <a:solidFill>
                  <a:sysClr val="windowText" lastClr="000000"/>
                </a:solidFill>
                <a:latin typeface="Century Gothic" panose="020B0502020202020204" pitchFamily="34" charset="0"/>
              </a:rPr>
              <a:t>4. </a:t>
            </a:r>
            <a:r>
              <a:rPr lang="en-US" sz="1200" b="1" dirty="0" err="1">
                <a:solidFill>
                  <a:sysClr val="windowText" lastClr="000000"/>
                </a:solidFill>
                <a:latin typeface="Century Gothic" panose="020B0502020202020204" pitchFamily="34" charset="0"/>
              </a:rPr>
              <a:t>Programme</a:t>
            </a:r>
            <a:r>
              <a:rPr lang="en-US" sz="1200" b="1" dirty="0">
                <a:solidFill>
                  <a:sysClr val="windowText" lastClr="000000"/>
                </a:solidFill>
                <a:latin typeface="Century Gothic" panose="020B0502020202020204" pitchFamily="34" charset="0"/>
              </a:rPr>
              <a:t> Management</a:t>
            </a:r>
          </a:p>
        </p:txBody>
      </p:sp>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Program Governance </a:t>
            </a:r>
            <a:r>
              <a:rPr lang="en-US" sz="1800" dirty="0">
                <a:solidFill>
                  <a:srgbClr val="C71F3F"/>
                </a:solidFill>
                <a:latin typeface="Century Gothic" panose="020B0502020202020204" pitchFamily="34" charset="0"/>
              </a:rPr>
              <a:t>- </a:t>
            </a:r>
            <a:r>
              <a:rPr lang="en-US" sz="1600" b="0" i="1" dirty="0">
                <a:solidFill>
                  <a:srgbClr val="C71F3F"/>
                </a:solidFill>
                <a:latin typeface="Century Gothic" panose="020B0502020202020204" pitchFamily="34" charset="0"/>
              </a:rPr>
              <a:t>as per BCMS ISO 22301 Standard</a:t>
            </a: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16|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737375"/>
            <a:ext cx="7374331" cy="276999"/>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just">
              <a:spcBef>
                <a:spcPts val="600"/>
              </a:spcBef>
              <a:spcAft>
                <a:spcPts val="600"/>
              </a:spcAft>
              <a:buNone/>
            </a:pPr>
            <a:r>
              <a:rPr lang="en-US" sz="1200" dirty="0">
                <a:solidFill>
                  <a:prstClr val="black"/>
                </a:solidFill>
                <a:latin typeface="Century Gothic" panose="020B0502020202020204" pitchFamily="34" charset="0"/>
              </a:rPr>
              <a:t>Program Governance is established at the start of the BCM Lifecycle and covers the following:</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Graphic 2">
            <a:extLst>
              <a:ext uri="{FF2B5EF4-FFF2-40B4-BE49-F238E27FC236}">
                <a16:creationId xmlns:a16="http://schemas.microsoft.com/office/drawing/2014/main" id="{B5BAB440-FB1C-8035-FD9C-0AA2E25FCD7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62782" y="1106475"/>
            <a:ext cx="618435" cy="1300299"/>
          </a:xfrm>
          <a:prstGeom prst="rect">
            <a:avLst/>
          </a:prstGeom>
        </p:spPr>
      </p:pic>
      <p:sp>
        <p:nvSpPr>
          <p:cNvPr id="4" name="Arrow: Up 3">
            <a:extLst>
              <a:ext uri="{FF2B5EF4-FFF2-40B4-BE49-F238E27FC236}">
                <a16:creationId xmlns:a16="http://schemas.microsoft.com/office/drawing/2014/main" id="{EDD19E83-9765-BCCC-CEB5-6A98A82D119C}"/>
              </a:ext>
            </a:extLst>
          </p:cNvPr>
          <p:cNvSpPr/>
          <p:nvPr/>
        </p:nvSpPr>
        <p:spPr>
          <a:xfrm>
            <a:off x="4460942" y="2192228"/>
            <a:ext cx="222113" cy="2207888"/>
          </a:xfrm>
          <a:prstGeom prst="upArrow">
            <a:avLst>
              <a:gd name="adj1" fmla="val 30397"/>
              <a:gd name="adj2" fmla="val 532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29AF8F4-A5F3-AFE5-FA2E-CC0B8F835547}"/>
              </a:ext>
            </a:extLst>
          </p:cNvPr>
          <p:cNvSpPr/>
          <p:nvPr/>
        </p:nvSpPr>
        <p:spPr>
          <a:xfrm>
            <a:off x="4481283" y="2498875"/>
            <a:ext cx="181429" cy="18142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E7C88BC4-41B3-75B6-DB79-58F2AF150A4B}"/>
              </a:ext>
            </a:extLst>
          </p:cNvPr>
          <p:cNvSpPr/>
          <p:nvPr/>
        </p:nvSpPr>
        <p:spPr>
          <a:xfrm>
            <a:off x="4481282" y="2991477"/>
            <a:ext cx="181429" cy="18142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0DE3248F-5605-9283-2779-BC31CFD2B774}"/>
              </a:ext>
            </a:extLst>
          </p:cNvPr>
          <p:cNvSpPr/>
          <p:nvPr/>
        </p:nvSpPr>
        <p:spPr>
          <a:xfrm>
            <a:off x="4488002" y="3492526"/>
            <a:ext cx="181429" cy="18142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DE8CFD78-DEB7-29A5-4413-477677EBDB56}"/>
              </a:ext>
            </a:extLst>
          </p:cNvPr>
          <p:cNvSpPr/>
          <p:nvPr/>
        </p:nvSpPr>
        <p:spPr>
          <a:xfrm>
            <a:off x="4488002" y="3981272"/>
            <a:ext cx="181429" cy="18142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826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Program Governance</a:t>
            </a:r>
            <a:endParaRPr lang="en-US" sz="1600" b="0"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17| www.ecovisalsabti.com</a:t>
            </a:r>
          </a:p>
        </p:txBody>
      </p:sp>
      <p:sp>
        <p:nvSpPr>
          <p:cNvPr id="20" name="Content Placeholder 16">
            <a:extLst>
              <a:ext uri="{FF2B5EF4-FFF2-40B4-BE49-F238E27FC236}">
                <a16:creationId xmlns:a16="http://schemas.microsoft.com/office/drawing/2014/main" id="{2D636A3B-9391-B004-9045-AD1368A1B7BF}"/>
              </a:ext>
            </a:extLst>
          </p:cNvPr>
          <p:cNvSpPr txBox="1"/>
          <p:nvPr/>
        </p:nvSpPr>
        <p:spPr>
          <a:xfrm>
            <a:off x="662669" y="1415203"/>
            <a:ext cx="4248360" cy="273921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spcBef>
                <a:spcPts val="600"/>
              </a:spcBef>
              <a:spcAft>
                <a:spcPts val="600"/>
              </a:spcAft>
              <a:buFont typeface="+mj-lt"/>
              <a:buAutoNum type="arabicPeriod"/>
            </a:pPr>
            <a:r>
              <a:rPr lang="en-US" sz="1200" dirty="0">
                <a:solidFill>
                  <a:prstClr val="black"/>
                </a:solidFill>
                <a:latin typeface="Century Gothic" panose="020B0502020202020204" pitchFamily="34" charset="0"/>
              </a:rPr>
              <a:t>Determine whether </a:t>
            </a:r>
            <a:r>
              <a:rPr lang="en-US" sz="1200" b="1" dirty="0">
                <a:solidFill>
                  <a:srgbClr val="C00000"/>
                </a:solidFill>
                <a:latin typeface="Century Gothic" panose="020B0502020202020204" pitchFamily="34" charset="0"/>
              </a:rPr>
              <a:t>key leadership positions</a:t>
            </a:r>
            <a:r>
              <a:rPr lang="en-US" sz="1200" dirty="0">
                <a:solidFill>
                  <a:prstClr val="black"/>
                </a:solidFill>
                <a:latin typeface="Century Gothic" panose="020B0502020202020204" pitchFamily="34" charset="0"/>
              </a:rPr>
              <a:t> have been documented and approved</a:t>
            </a:r>
          </a:p>
          <a:p>
            <a:pPr marL="571500" indent="-457200">
              <a:spcBef>
                <a:spcPts val="600"/>
              </a:spcBef>
              <a:spcAft>
                <a:spcPts val="600"/>
              </a:spcAft>
              <a:buFont typeface="+mj-lt"/>
              <a:buAutoNum type="arabicPeriod"/>
            </a:pPr>
            <a:r>
              <a:rPr lang="en-US" sz="1200" dirty="0">
                <a:solidFill>
                  <a:prstClr val="black"/>
                </a:solidFill>
                <a:latin typeface="Century Gothic" panose="020B0502020202020204" pitchFamily="34" charset="0"/>
              </a:rPr>
              <a:t>Recommend the development of a </a:t>
            </a:r>
            <a:r>
              <a:rPr lang="en-US" sz="1200" b="1" dirty="0">
                <a:solidFill>
                  <a:srgbClr val="C00000"/>
                </a:solidFill>
                <a:latin typeface="Century Gothic" panose="020B0502020202020204" pitchFamily="34" charset="0"/>
              </a:rPr>
              <a:t>BCM charter</a:t>
            </a:r>
          </a:p>
          <a:p>
            <a:pPr marL="571500" indent="-457200">
              <a:spcBef>
                <a:spcPts val="600"/>
              </a:spcBef>
              <a:spcAft>
                <a:spcPts val="600"/>
              </a:spcAft>
              <a:buFont typeface="+mj-lt"/>
              <a:buAutoNum type="arabicPeriod"/>
            </a:pPr>
            <a:r>
              <a:rPr lang="en-US" sz="1200" dirty="0">
                <a:latin typeface="Century Gothic" panose="020B0502020202020204" pitchFamily="34" charset="0"/>
              </a:rPr>
              <a:t>Evaluate if an established </a:t>
            </a:r>
            <a:r>
              <a:rPr lang="en-US" sz="1200" b="1" dirty="0">
                <a:solidFill>
                  <a:srgbClr val="C00000"/>
                </a:solidFill>
                <a:latin typeface="Century Gothic" panose="020B0502020202020204" pitchFamily="34" charset="0"/>
              </a:rPr>
              <a:t>BCM and CM governance structure </a:t>
            </a:r>
            <a:r>
              <a:rPr lang="en-US" sz="1200" dirty="0">
                <a:latin typeface="Century Gothic" panose="020B0502020202020204" pitchFamily="34" charset="0"/>
              </a:rPr>
              <a:t>is adequately funded, appropriate and effective</a:t>
            </a:r>
          </a:p>
          <a:p>
            <a:pPr marL="571500" indent="-457200">
              <a:spcBef>
                <a:spcPts val="600"/>
              </a:spcBef>
              <a:spcAft>
                <a:spcPts val="600"/>
              </a:spcAft>
              <a:buFont typeface="+mj-lt"/>
              <a:buAutoNum type="arabicPeriod"/>
            </a:pPr>
            <a:r>
              <a:rPr lang="en-US" sz="1200" dirty="0">
                <a:latin typeface="Century Gothic" panose="020B0502020202020204" pitchFamily="34" charset="0"/>
              </a:rPr>
              <a:t>Apprise the board (audit committee) of the </a:t>
            </a:r>
            <a:r>
              <a:rPr lang="en-US" sz="1200" b="1" dirty="0">
                <a:solidFill>
                  <a:srgbClr val="C00000"/>
                </a:solidFill>
                <a:latin typeface="Century Gothic" panose="020B0502020202020204" pitchFamily="34" charset="0"/>
              </a:rPr>
              <a:t>risks associated </a:t>
            </a:r>
            <a:r>
              <a:rPr lang="en-US" sz="1200" dirty="0">
                <a:latin typeface="Century Gothic" panose="020B0502020202020204" pitchFamily="34" charset="0"/>
              </a:rPr>
              <a:t>with, and current best practices for, BCM and CMPs</a:t>
            </a:r>
          </a:p>
          <a:p>
            <a:pPr marL="571500" indent="-457200">
              <a:spcBef>
                <a:spcPts val="600"/>
              </a:spcBef>
              <a:spcAft>
                <a:spcPts val="600"/>
              </a:spcAft>
              <a:buFont typeface="+mj-lt"/>
              <a:buAutoNum type="arabicPeriod"/>
            </a:pPr>
            <a:endParaRPr lang="en-US" sz="1200" b="1" dirty="0">
              <a:solidFill>
                <a:srgbClr val="C00000"/>
              </a:solidFill>
              <a:latin typeface="Century Gothic" panose="020B0502020202020204" pitchFamily="34" charset="0"/>
            </a:endParaRPr>
          </a:p>
        </p:txBody>
      </p:sp>
      <p:sp>
        <p:nvSpPr>
          <p:cNvPr id="21" name="Content Placeholder 16">
            <a:extLst>
              <a:ext uri="{FF2B5EF4-FFF2-40B4-BE49-F238E27FC236}">
                <a16:creationId xmlns:a16="http://schemas.microsoft.com/office/drawing/2014/main" id="{AEBD0421-993C-7B17-A500-7AEF01074833}"/>
              </a:ext>
            </a:extLst>
          </p:cNvPr>
          <p:cNvSpPr txBox="1"/>
          <p:nvPr/>
        </p:nvSpPr>
        <p:spPr>
          <a:xfrm>
            <a:off x="515026" y="724341"/>
            <a:ext cx="7800268" cy="461665"/>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spcBef>
                <a:spcPts val="600"/>
              </a:spcBef>
              <a:spcAft>
                <a:spcPts val="600"/>
              </a:spcAft>
              <a:buNone/>
            </a:pPr>
            <a:r>
              <a:rPr lang="en-US" sz="1200" dirty="0">
                <a:solidFill>
                  <a:prstClr val="black"/>
                </a:solidFill>
                <a:latin typeface="Century Gothic" panose="020B0502020202020204" pitchFamily="34" charset="0"/>
              </a:rPr>
              <a:t>The key to successful BCM is the </a:t>
            </a:r>
            <a:r>
              <a:rPr lang="en-US" sz="1200" b="1" dirty="0">
                <a:solidFill>
                  <a:srgbClr val="C00000"/>
                </a:solidFill>
                <a:latin typeface="Century Gothic" panose="020B0502020202020204" pitchFamily="34" charset="0"/>
              </a:rPr>
              <a:t>support</a:t>
            </a:r>
            <a:r>
              <a:rPr lang="en-US" sz="1200" dirty="0">
                <a:solidFill>
                  <a:prstClr val="black"/>
                </a:solidFill>
                <a:latin typeface="Century Gothic" panose="020B0502020202020204" pitchFamily="34" charset="0"/>
              </a:rPr>
              <a:t> and </a:t>
            </a:r>
            <a:r>
              <a:rPr lang="en-US" sz="1200" b="1" dirty="0">
                <a:solidFill>
                  <a:srgbClr val="C00000"/>
                </a:solidFill>
                <a:latin typeface="Century Gothic" panose="020B0502020202020204" pitchFamily="34" charset="0"/>
              </a:rPr>
              <a:t>sponsorship</a:t>
            </a:r>
            <a:r>
              <a:rPr lang="en-US" sz="1200" dirty="0">
                <a:solidFill>
                  <a:prstClr val="black"/>
                </a:solidFill>
                <a:latin typeface="Century Gothic" panose="020B0502020202020204" pitchFamily="34" charset="0"/>
              </a:rPr>
              <a:t> of executive management. Internal Audit need to perform the following activities:</a:t>
            </a:r>
          </a:p>
        </p:txBody>
      </p:sp>
      <p:pic>
        <p:nvPicPr>
          <p:cNvPr id="22" name="Picture 3">
            <a:extLst>
              <a:ext uri="{FF2B5EF4-FFF2-40B4-BE49-F238E27FC236}">
                <a16:creationId xmlns:a16="http://schemas.microsoft.com/office/drawing/2014/main" id="{DAC0ADA1-8799-81FC-8FF0-1732264AB8C4}"/>
              </a:ext>
            </a:extLst>
          </p:cNvPr>
          <p:cNvPicPr>
            <a:picLocks noChangeAspect="1" noChangeArrowheads="1" noCrop="1"/>
          </p:cNvPicPr>
          <p:nvPr/>
        </p:nvPicPr>
        <p:blipFill>
          <a:blip r:embed="rId3"/>
          <a:srcRect/>
          <a:stretch>
            <a:fillRect/>
          </a:stretch>
        </p:blipFill>
        <p:spPr bwMode="auto">
          <a:xfrm>
            <a:off x="5929427" y="1265073"/>
            <a:ext cx="21812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a:extLst>
              <a:ext uri="{FF2B5EF4-FFF2-40B4-BE49-F238E27FC236}">
                <a16:creationId xmlns:a16="http://schemas.microsoft.com/office/drawing/2014/main" id="{FB501F83-8DBE-C881-EB9D-E7326BFD843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072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3" end="3"/>
                                            </p:txEl>
                                          </p:spTgt>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Program Governance </a:t>
            </a:r>
            <a:r>
              <a:rPr lang="en-US" sz="1800" dirty="0">
                <a:solidFill>
                  <a:srgbClr val="C71F3F"/>
                </a:solidFill>
                <a:latin typeface="Century Gothic" panose="020B0502020202020204" pitchFamily="34" charset="0"/>
              </a:rPr>
              <a:t>- </a:t>
            </a:r>
            <a:r>
              <a:rPr lang="en-US" sz="1600" b="0" i="1" dirty="0">
                <a:solidFill>
                  <a:srgbClr val="C71F3F"/>
                </a:solidFill>
                <a:latin typeface="Century Gothic" panose="020B0502020202020204" pitchFamily="34" charset="0"/>
              </a:rPr>
              <a:t>as per BCMS ISO 22301 Standard</a:t>
            </a: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18|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737375"/>
            <a:ext cx="7374331" cy="461665"/>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ts val="600"/>
              </a:spcBef>
              <a:spcAft>
                <a:spcPts val="600"/>
              </a:spcAft>
              <a:buNone/>
            </a:pPr>
            <a:r>
              <a:rPr lang="en-US" sz="1200" dirty="0">
                <a:latin typeface="Century Gothic" panose="020B0502020202020204" pitchFamily="34" charset="0"/>
              </a:rPr>
              <a:t>Reviews and assesses an organization in terms of what its</a:t>
            </a:r>
            <a:r>
              <a:rPr lang="en-US" sz="1200" b="1" dirty="0">
                <a:latin typeface="Century Gothic" panose="020B0502020202020204" pitchFamily="34" charset="0"/>
              </a:rPr>
              <a:t> </a:t>
            </a:r>
            <a:r>
              <a:rPr lang="en-US" sz="1200" b="1" dirty="0">
                <a:solidFill>
                  <a:srgbClr val="C00000"/>
                </a:solidFill>
                <a:latin typeface="Century Gothic" panose="020B0502020202020204" pitchFamily="34" charset="0"/>
              </a:rPr>
              <a:t>objectives</a:t>
            </a:r>
            <a:r>
              <a:rPr lang="en-US" sz="1200" b="1" dirty="0">
                <a:latin typeface="Century Gothic" panose="020B0502020202020204" pitchFamily="34" charset="0"/>
              </a:rPr>
              <a:t> </a:t>
            </a:r>
            <a:r>
              <a:rPr lang="en-US" sz="1200" dirty="0">
                <a:latin typeface="Century Gothic" panose="020B0502020202020204" pitchFamily="34" charset="0"/>
              </a:rPr>
              <a:t>are, how it </a:t>
            </a:r>
            <a:r>
              <a:rPr lang="en-US" sz="1200" b="1" dirty="0">
                <a:solidFill>
                  <a:srgbClr val="C00000"/>
                </a:solidFill>
                <a:latin typeface="Century Gothic" panose="020B0502020202020204" pitchFamily="34" charset="0"/>
              </a:rPr>
              <a:t>functions</a:t>
            </a:r>
            <a:r>
              <a:rPr lang="en-US" sz="1200" dirty="0">
                <a:latin typeface="Century Gothic" panose="020B0502020202020204" pitchFamily="34" charset="0"/>
              </a:rPr>
              <a:t> and the </a:t>
            </a:r>
            <a:r>
              <a:rPr lang="en-US" sz="1200" b="1" dirty="0">
                <a:solidFill>
                  <a:srgbClr val="C00000"/>
                </a:solidFill>
                <a:latin typeface="Century Gothic" panose="020B0502020202020204" pitchFamily="34" charset="0"/>
              </a:rPr>
              <a:t>constraints</a:t>
            </a:r>
            <a:r>
              <a:rPr lang="en-US" sz="1200" dirty="0">
                <a:latin typeface="Century Gothic" panose="020B0502020202020204" pitchFamily="34" charset="0"/>
              </a:rPr>
              <a:t> of the environment in which it operates.</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ontent Placeholder 16">
            <a:extLst>
              <a:ext uri="{FF2B5EF4-FFF2-40B4-BE49-F238E27FC236}">
                <a16:creationId xmlns:a16="http://schemas.microsoft.com/office/drawing/2014/main" id="{05B26C58-C144-8D5B-1A72-59651E55943B}"/>
              </a:ext>
            </a:extLst>
          </p:cNvPr>
          <p:cNvSpPr txBox="1"/>
          <p:nvPr/>
        </p:nvSpPr>
        <p:spPr>
          <a:xfrm>
            <a:off x="628440" y="1238791"/>
            <a:ext cx="7374331" cy="538609"/>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600"/>
              </a:spcBef>
              <a:buNone/>
            </a:pPr>
            <a:r>
              <a:rPr lang="en-US" sz="1200" u="sng" dirty="0">
                <a:solidFill>
                  <a:prstClr val="black"/>
                </a:solidFill>
                <a:latin typeface="Century Gothic" panose="020B0502020202020204" pitchFamily="34" charset="0"/>
              </a:rPr>
              <a:t>Techniques used:</a:t>
            </a:r>
          </a:p>
          <a:p>
            <a:pPr marL="457200" indent="-457200">
              <a:spcBef>
                <a:spcPts val="600"/>
              </a:spcBef>
              <a:buFont typeface="+mj-lt"/>
              <a:buAutoNum type="arabicPeriod"/>
            </a:pPr>
            <a:r>
              <a:rPr lang="en-US" sz="1200" u="sng" dirty="0">
                <a:solidFill>
                  <a:prstClr val="black"/>
                </a:solidFill>
                <a:latin typeface="Century Gothic" panose="020B0502020202020204" pitchFamily="34" charset="0"/>
              </a:rPr>
              <a:t>Business Impact Analysis:</a:t>
            </a:r>
          </a:p>
        </p:txBody>
      </p:sp>
      <p:sp>
        <p:nvSpPr>
          <p:cNvPr id="40" name="Rectangle: Rounded Corners 39">
            <a:extLst>
              <a:ext uri="{FF2B5EF4-FFF2-40B4-BE49-F238E27FC236}">
                <a16:creationId xmlns:a16="http://schemas.microsoft.com/office/drawing/2014/main" id="{D0A47EB2-6A04-6FEB-9ED4-EFD9641B2880}"/>
              </a:ext>
            </a:extLst>
          </p:cNvPr>
          <p:cNvSpPr/>
          <p:nvPr/>
        </p:nvSpPr>
        <p:spPr>
          <a:xfrm>
            <a:off x="831640" y="1960381"/>
            <a:ext cx="1802703" cy="26756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Identifying Activities </a:t>
            </a:r>
          </a:p>
        </p:txBody>
      </p:sp>
      <p:sp>
        <p:nvSpPr>
          <p:cNvPr id="41" name="Rectangle: Rounded Corners 40">
            <a:extLst>
              <a:ext uri="{FF2B5EF4-FFF2-40B4-BE49-F238E27FC236}">
                <a16:creationId xmlns:a16="http://schemas.microsoft.com/office/drawing/2014/main" id="{DA147976-9E19-AC41-F99F-AB98E6BD4E33}"/>
              </a:ext>
            </a:extLst>
          </p:cNvPr>
          <p:cNvSpPr/>
          <p:nvPr/>
        </p:nvSpPr>
        <p:spPr>
          <a:xfrm>
            <a:off x="3670648" y="1972740"/>
            <a:ext cx="1802703" cy="26756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Impact Assessment</a:t>
            </a:r>
          </a:p>
        </p:txBody>
      </p:sp>
      <p:sp>
        <p:nvSpPr>
          <p:cNvPr id="42" name="Rectangle: Rounded Corners 41">
            <a:extLst>
              <a:ext uri="{FF2B5EF4-FFF2-40B4-BE49-F238E27FC236}">
                <a16:creationId xmlns:a16="http://schemas.microsoft.com/office/drawing/2014/main" id="{49FD65BB-68A7-22AB-4705-8D32493A02B8}"/>
              </a:ext>
            </a:extLst>
          </p:cNvPr>
          <p:cNvSpPr/>
          <p:nvPr/>
        </p:nvSpPr>
        <p:spPr>
          <a:xfrm>
            <a:off x="6509657" y="1950968"/>
            <a:ext cx="1802703" cy="267561"/>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Prioritizing</a:t>
            </a:r>
          </a:p>
        </p:txBody>
      </p:sp>
      <p:cxnSp>
        <p:nvCxnSpPr>
          <p:cNvPr id="3" name="Straight Connector 2">
            <a:extLst>
              <a:ext uri="{FF2B5EF4-FFF2-40B4-BE49-F238E27FC236}">
                <a16:creationId xmlns:a16="http://schemas.microsoft.com/office/drawing/2014/main" id="{C7F3B316-1F2E-6E90-5E9F-7EC09F0AE52A}"/>
              </a:ext>
            </a:extLst>
          </p:cNvPr>
          <p:cNvCxnSpPr/>
          <p:nvPr/>
        </p:nvCxnSpPr>
        <p:spPr>
          <a:xfrm>
            <a:off x="3185886" y="2416629"/>
            <a:ext cx="0" cy="17344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C817CF0-4C5B-72F4-0CB4-8E57C16D1C33}"/>
              </a:ext>
            </a:extLst>
          </p:cNvPr>
          <p:cNvCxnSpPr/>
          <p:nvPr/>
        </p:nvCxnSpPr>
        <p:spPr>
          <a:xfrm>
            <a:off x="6023429" y="2416629"/>
            <a:ext cx="0" cy="17344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phic 3" descr="Earth globe: Americas with solid fill">
            <a:extLst>
              <a:ext uri="{FF2B5EF4-FFF2-40B4-BE49-F238E27FC236}">
                <a16:creationId xmlns:a16="http://schemas.microsoft.com/office/drawing/2014/main" id="{3254B4AF-87EA-2A05-1DBA-918AF1A8E5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4440" y="2826657"/>
            <a:ext cx="914400" cy="914400"/>
          </a:xfrm>
          <a:prstGeom prst="rect">
            <a:avLst/>
          </a:prstGeom>
        </p:spPr>
      </p:pic>
      <p:sp>
        <p:nvSpPr>
          <p:cNvPr id="18" name="Google Shape;191;p17">
            <a:extLst>
              <a:ext uri="{FF2B5EF4-FFF2-40B4-BE49-F238E27FC236}">
                <a16:creationId xmlns:a16="http://schemas.microsoft.com/office/drawing/2014/main" id="{CBD63F73-EFD4-054C-E2E6-B6FDF09ACC6B}"/>
              </a:ext>
            </a:extLst>
          </p:cNvPr>
          <p:cNvSpPr txBox="1"/>
          <p:nvPr/>
        </p:nvSpPr>
        <p:spPr>
          <a:xfrm>
            <a:off x="348344" y="3642436"/>
            <a:ext cx="1071788" cy="197241"/>
          </a:xfrm>
          <a:prstGeom prst="rect">
            <a:avLst/>
          </a:prstGeom>
          <a:noFill/>
          <a:ln>
            <a:noFill/>
          </a:ln>
        </p:spPr>
        <p:txBody>
          <a:bodyPr spcFirstLastPara="1" wrap="square" lIns="68575" tIns="34275" rIns="68575" bIns="34275" anchor="t" anchorCtr="0">
            <a:noAutofit/>
          </a:bodyPr>
          <a:lstStyle/>
          <a:p>
            <a:r>
              <a:rPr lang="en-US" sz="1100" b="1" dirty="0">
                <a:solidFill>
                  <a:schemeClr val="tx1"/>
                </a:solidFill>
                <a:latin typeface="+mj-lt"/>
              </a:rPr>
              <a:t>Organization</a:t>
            </a:r>
            <a:endParaRPr lang="en-US" sz="1050" b="1" i="1" dirty="0">
              <a:solidFill>
                <a:schemeClr val="tx1"/>
              </a:solidFill>
              <a:latin typeface="+mj-lt"/>
            </a:endParaRPr>
          </a:p>
        </p:txBody>
      </p:sp>
      <p:sp>
        <p:nvSpPr>
          <p:cNvPr id="6" name="Rectangle 5">
            <a:extLst>
              <a:ext uri="{FF2B5EF4-FFF2-40B4-BE49-F238E27FC236}">
                <a16:creationId xmlns:a16="http://schemas.microsoft.com/office/drawing/2014/main" id="{A283DDD6-0EFF-3BBA-6BB3-DF20B8E60E4E}"/>
              </a:ext>
            </a:extLst>
          </p:cNvPr>
          <p:cNvSpPr/>
          <p:nvPr/>
        </p:nvSpPr>
        <p:spPr>
          <a:xfrm>
            <a:off x="1761395" y="2855768"/>
            <a:ext cx="202471" cy="2024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2A652-CB50-7C7C-8609-36E1C2F65F49}"/>
              </a:ext>
            </a:extLst>
          </p:cNvPr>
          <p:cNvSpPr/>
          <p:nvPr/>
        </p:nvSpPr>
        <p:spPr>
          <a:xfrm>
            <a:off x="1761395" y="3162575"/>
            <a:ext cx="202471" cy="2024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9B208E6-E172-A2A2-DBCD-3955719F3A46}"/>
              </a:ext>
            </a:extLst>
          </p:cNvPr>
          <p:cNvSpPr/>
          <p:nvPr/>
        </p:nvSpPr>
        <p:spPr>
          <a:xfrm>
            <a:off x="1759743" y="3466142"/>
            <a:ext cx="202471" cy="2024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4CB24E7-B39A-BA02-E0E6-C23FEB4C12D2}"/>
              </a:ext>
            </a:extLst>
          </p:cNvPr>
          <p:cNvSpPr/>
          <p:nvPr/>
        </p:nvSpPr>
        <p:spPr>
          <a:xfrm>
            <a:off x="1759743" y="3769709"/>
            <a:ext cx="202471" cy="2024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AC51866-AB7E-1357-C6F2-F4E2C4755904}"/>
              </a:ext>
            </a:extLst>
          </p:cNvPr>
          <p:cNvSpPr/>
          <p:nvPr/>
        </p:nvSpPr>
        <p:spPr>
          <a:xfrm>
            <a:off x="2439681" y="2850688"/>
            <a:ext cx="202471" cy="2024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3DA427C-7F1A-BC28-608C-4F34487F30F3}"/>
              </a:ext>
            </a:extLst>
          </p:cNvPr>
          <p:cNvSpPr/>
          <p:nvPr/>
        </p:nvSpPr>
        <p:spPr>
          <a:xfrm>
            <a:off x="2439681" y="3140990"/>
            <a:ext cx="202471" cy="2024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3A7F695-E947-4A38-0410-6189EBBFDAC6}"/>
              </a:ext>
            </a:extLst>
          </p:cNvPr>
          <p:cNvSpPr/>
          <p:nvPr/>
        </p:nvSpPr>
        <p:spPr>
          <a:xfrm>
            <a:off x="2439681" y="3429048"/>
            <a:ext cx="202471" cy="2024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E44125F0-0B80-1727-0014-CCC76212DB7C}"/>
              </a:ext>
            </a:extLst>
          </p:cNvPr>
          <p:cNvSpPr/>
          <p:nvPr/>
        </p:nvSpPr>
        <p:spPr>
          <a:xfrm>
            <a:off x="2439681" y="3717106"/>
            <a:ext cx="202471" cy="2024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Google Shape;191;p17">
            <a:extLst>
              <a:ext uri="{FF2B5EF4-FFF2-40B4-BE49-F238E27FC236}">
                <a16:creationId xmlns:a16="http://schemas.microsoft.com/office/drawing/2014/main" id="{0C2F1599-6337-D5FF-318F-7A487470D7F8}"/>
              </a:ext>
            </a:extLst>
          </p:cNvPr>
          <p:cNvSpPr txBox="1"/>
          <p:nvPr/>
        </p:nvSpPr>
        <p:spPr>
          <a:xfrm>
            <a:off x="1353394" y="2550011"/>
            <a:ext cx="1071788" cy="197241"/>
          </a:xfrm>
          <a:prstGeom prst="rect">
            <a:avLst/>
          </a:prstGeom>
          <a:noFill/>
          <a:ln>
            <a:noFill/>
          </a:ln>
        </p:spPr>
        <p:txBody>
          <a:bodyPr spcFirstLastPara="1" wrap="square" lIns="68575" tIns="34275" rIns="68575" bIns="34275" anchor="t" anchorCtr="0">
            <a:noAutofit/>
          </a:bodyPr>
          <a:lstStyle/>
          <a:p>
            <a:r>
              <a:rPr lang="en-US" sz="1100" b="1" dirty="0">
                <a:solidFill>
                  <a:schemeClr val="tx1"/>
                </a:solidFill>
                <a:latin typeface="+mj-lt"/>
              </a:rPr>
              <a:t>Departments</a:t>
            </a:r>
            <a:endParaRPr lang="en-US" sz="1050" b="1" i="1" dirty="0">
              <a:solidFill>
                <a:schemeClr val="tx1"/>
              </a:solidFill>
              <a:latin typeface="+mj-lt"/>
            </a:endParaRPr>
          </a:p>
        </p:txBody>
      </p:sp>
      <p:sp>
        <p:nvSpPr>
          <p:cNvPr id="29" name="Google Shape;191;p17">
            <a:extLst>
              <a:ext uri="{FF2B5EF4-FFF2-40B4-BE49-F238E27FC236}">
                <a16:creationId xmlns:a16="http://schemas.microsoft.com/office/drawing/2014/main" id="{0E4C0C99-4DF4-0A21-5E97-AFBD390B2734}"/>
              </a:ext>
            </a:extLst>
          </p:cNvPr>
          <p:cNvSpPr txBox="1"/>
          <p:nvPr/>
        </p:nvSpPr>
        <p:spPr>
          <a:xfrm>
            <a:off x="2164768" y="3956368"/>
            <a:ext cx="1071788" cy="197241"/>
          </a:xfrm>
          <a:prstGeom prst="rect">
            <a:avLst/>
          </a:prstGeom>
          <a:noFill/>
          <a:ln>
            <a:noFill/>
          </a:ln>
        </p:spPr>
        <p:txBody>
          <a:bodyPr spcFirstLastPara="1" wrap="square" lIns="68575" tIns="34275" rIns="68575" bIns="34275" anchor="t" anchorCtr="0">
            <a:noAutofit/>
          </a:bodyPr>
          <a:lstStyle/>
          <a:p>
            <a:r>
              <a:rPr lang="en-US" sz="1100" b="1" dirty="0">
                <a:solidFill>
                  <a:schemeClr val="tx1"/>
                </a:solidFill>
                <a:latin typeface="+mj-lt"/>
              </a:rPr>
              <a:t>Process/ activities</a:t>
            </a:r>
            <a:endParaRPr lang="en-US" sz="1050" b="1" i="1" dirty="0">
              <a:solidFill>
                <a:schemeClr val="tx1"/>
              </a:solidFill>
              <a:latin typeface="+mj-lt"/>
            </a:endParaRPr>
          </a:p>
        </p:txBody>
      </p:sp>
      <p:sp>
        <p:nvSpPr>
          <p:cNvPr id="30" name="Google Shape;191;p17">
            <a:extLst>
              <a:ext uri="{FF2B5EF4-FFF2-40B4-BE49-F238E27FC236}">
                <a16:creationId xmlns:a16="http://schemas.microsoft.com/office/drawing/2014/main" id="{D2461C22-3B8A-2C6B-C811-A4BA404BF069}"/>
              </a:ext>
            </a:extLst>
          </p:cNvPr>
          <p:cNvSpPr txBox="1"/>
          <p:nvPr/>
        </p:nvSpPr>
        <p:spPr>
          <a:xfrm>
            <a:off x="4086793" y="4082204"/>
            <a:ext cx="1071788" cy="197241"/>
          </a:xfrm>
          <a:prstGeom prst="rect">
            <a:avLst/>
          </a:prstGeom>
          <a:noFill/>
          <a:ln>
            <a:noFill/>
          </a:ln>
        </p:spPr>
        <p:txBody>
          <a:bodyPr spcFirstLastPara="1" wrap="square" lIns="68575" tIns="34275" rIns="68575" bIns="34275" anchor="t" anchorCtr="0">
            <a:noAutofit/>
          </a:bodyPr>
          <a:lstStyle/>
          <a:p>
            <a:pPr algn="ctr"/>
            <a:r>
              <a:rPr lang="en-US" sz="1100" b="1" dirty="0">
                <a:solidFill>
                  <a:schemeClr val="tx1"/>
                </a:solidFill>
                <a:latin typeface="+mj-lt"/>
              </a:rPr>
              <a:t>Time</a:t>
            </a:r>
            <a:endParaRPr lang="en-US" sz="1050" b="1" i="1" dirty="0">
              <a:solidFill>
                <a:schemeClr val="tx1"/>
              </a:solidFill>
              <a:latin typeface="+mj-lt"/>
            </a:endParaRPr>
          </a:p>
        </p:txBody>
      </p:sp>
      <p:sp>
        <p:nvSpPr>
          <p:cNvPr id="31" name="Google Shape;191;p17">
            <a:extLst>
              <a:ext uri="{FF2B5EF4-FFF2-40B4-BE49-F238E27FC236}">
                <a16:creationId xmlns:a16="http://schemas.microsoft.com/office/drawing/2014/main" id="{0BE7510A-1565-83BD-DDA1-C005384A42CA}"/>
              </a:ext>
            </a:extLst>
          </p:cNvPr>
          <p:cNvSpPr txBox="1"/>
          <p:nvPr/>
        </p:nvSpPr>
        <p:spPr>
          <a:xfrm rot="16200000">
            <a:off x="3036134" y="3072363"/>
            <a:ext cx="1071788" cy="197241"/>
          </a:xfrm>
          <a:prstGeom prst="rect">
            <a:avLst/>
          </a:prstGeom>
          <a:noFill/>
          <a:ln>
            <a:noFill/>
          </a:ln>
        </p:spPr>
        <p:txBody>
          <a:bodyPr spcFirstLastPara="1" wrap="square" lIns="68575" tIns="34275" rIns="68575" bIns="34275" anchor="t" anchorCtr="0">
            <a:noAutofit/>
          </a:bodyPr>
          <a:lstStyle/>
          <a:p>
            <a:pPr algn="ctr"/>
            <a:r>
              <a:rPr lang="en-US" sz="1100" b="1" dirty="0">
                <a:solidFill>
                  <a:schemeClr val="tx1"/>
                </a:solidFill>
                <a:latin typeface="+mj-lt"/>
              </a:rPr>
              <a:t>Impact</a:t>
            </a:r>
            <a:endParaRPr lang="en-US" sz="1050" b="1" i="1" dirty="0">
              <a:solidFill>
                <a:schemeClr val="tx1"/>
              </a:solidFill>
              <a:latin typeface="+mj-lt"/>
            </a:endParaRPr>
          </a:p>
        </p:txBody>
      </p:sp>
      <p:sp>
        <p:nvSpPr>
          <p:cNvPr id="32" name="Rectangle 31">
            <a:extLst>
              <a:ext uri="{FF2B5EF4-FFF2-40B4-BE49-F238E27FC236}">
                <a16:creationId xmlns:a16="http://schemas.microsoft.com/office/drawing/2014/main" id="{A15F8386-9B90-AB13-8AF9-7EBF78D75DD9}"/>
              </a:ext>
            </a:extLst>
          </p:cNvPr>
          <p:cNvSpPr/>
          <p:nvPr/>
        </p:nvSpPr>
        <p:spPr>
          <a:xfrm>
            <a:off x="4357237" y="3570191"/>
            <a:ext cx="1071788" cy="4048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t>Statistics</a:t>
            </a:r>
          </a:p>
        </p:txBody>
      </p:sp>
      <p:sp>
        <p:nvSpPr>
          <p:cNvPr id="33" name="Rectangle 32">
            <a:extLst>
              <a:ext uri="{FF2B5EF4-FFF2-40B4-BE49-F238E27FC236}">
                <a16:creationId xmlns:a16="http://schemas.microsoft.com/office/drawing/2014/main" id="{ED77D0E3-6EA7-1C40-524B-6C6424FBBB78}"/>
              </a:ext>
            </a:extLst>
          </p:cNvPr>
          <p:cNvSpPr/>
          <p:nvPr/>
        </p:nvSpPr>
        <p:spPr>
          <a:xfrm>
            <a:off x="3874469" y="2983816"/>
            <a:ext cx="1120462" cy="404802"/>
          </a:xfrm>
          <a:prstGeom prst="rect">
            <a:avLst/>
          </a:prstGeom>
          <a:solidFill>
            <a:srgbClr val="D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t>Non-Economical Impact</a:t>
            </a:r>
          </a:p>
        </p:txBody>
      </p:sp>
      <p:sp>
        <p:nvSpPr>
          <p:cNvPr id="34" name="Rectangle 33">
            <a:extLst>
              <a:ext uri="{FF2B5EF4-FFF2-40B4-BE49-F238E27FC236}">
                <a16:creationId xmlns:a16="http://schemas.microsoft.com/office/drawing/2014/main" id="{5A511245-38B8-E0D9-38AE-300787F18B09}"/>
              </a:ext>
            </a:extLst>
          </p:cNvPr>
          <p:cNvSpPr/>
          <p:nvPr/>
        </p:nvSpPr>
        <p:spPr>
          <a:xfrm>
            <a:off x="4668833" y="2479491"/>
            <a:ext cx="1120462" cy="40480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t>Economical Impact</a:t>
            </a:r>
          </a:p>
        </p:txBody>
      </p:sp>
      <p:cxnSp>
        <p:nvCxnSpPr>
          <p:cNvPr id="9" name="Connector: Elbow 8">
            <a:extLst>
              <a:ext uri="{FF2B5EF4-FFF2-40B4-BE49-F238E27FC236}">
                <a16:creationId xmlns:a16="http://schemas.microsoft.com/office/drawing/2014/main" id="{7D4E6C62-0C85-3F6E-765E-B7408A91A3E7}"/>
              </a:ext>
            </a:extLst>
          </p:cNvPr>
          <p:cNvCxnSpPr>
            <a:cxnSpLocks/>
            <a:stCxn id="32" idx="1"/>
            <a:endCxn id="33" idx="2"/>
          </p:cNvCxnSpPr>
          <p:nvPr/>
        </p:nvCxnSpPr>
        <p:spPr>
          <a:xfrm rot="10800000" flipH="1">
            <a:off x="4357236" y="3388618"/>
            <a:ext cx="77463" cy="383974"/>
          </a:xfrm>
          <a:prstGeom prst="bentConnector4">
            <a:avLst>
              <a:gd name="adj1" fmla="val -295109"/>
              <a:gd name="adj2" fmla="val 76356"/>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F17EAFBF-52C1-97A4-5188-88DE65A0691A}"/>
              </a:ext>
            </a:extLst>
          </p:cNvPr>
          <p:cNvCxnSpPr>
            <a:stCxn id="33" idx="0"/>
            <a:endCxn id="34" idx="1"/>
          </p:cNvCxnSpPr>
          <p:nvPr/>
        </p:nvCxnSpPr>
        <p:spPr>
          <a:xfrm rot="5400000" flipH="1" flipV="1">
            <a:off x="4400804" y="2715788"/>
            <a:ext cx="301924" cy="234133"/>
          </a:xfrm>
          <a:prstGeom prst="bentConnector2">
            <a:avLst/>
          </a:prstGeom>
          <a:ln w="19050">
            <a:solidFill>
              <a:srgbClr val="DF6F6F"/>
            </a:solidFill>
            <a:tailEnd type="triangle"/>
          </a:ln>
        </p:spPr>
        <p:style>
          <a:lnRef idx="1">
            <a:schemeClr val="accent1"/>
          </a:lnRef>
          <a:fillRef idx="0">
            <a:schemeClr val="accent1"/>
          </a:fillRef>
          <a:effectRef idx="0">
            <a:schemeClr val="accent1"/>
          </a:effectRef>
          <a:fontRef idx="minor">
            <a:schemeClr val="tx1"/>
          </a:fontRef>
        </p:style>
      </p:cxnSp>
      <p:pic>
        <p:nvPicPr>
          <p:cNvPr id="15" name="Graphic 14" descr="Pie chart with solid fill">
            <a:extLst>
              <a:ext uri="{FF2B5EF4-FFF2-40B4-BE49-F238E27FC236}">
                <a16:creationId xmlns:a16="http://schemas.microsoft.com/office/drawing/2014/main" id="{7B0BBC9D-9A8B-4D67-BEAA-4F900FA8CA5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88278" y="2416629"/>
            <a:ext cx="1166589" cy="1166589"/>
          </a:xfrm>
          <a:prstGeom prst="rect">
            <a:avLst/>
          </a:prstGeom>
        </p:spPr>
      </p:pic>
      <p:sp>
        <p:nvSpPr>
          <p:cNvPr id="44" name="Google Shape;191;p17">
            <a:extLst>
              <a:ext uri="{FF2B5EF4-FFF2-40B4-BE49-F238E27FC236}">
                <a16:creationId xmlns:a16="http://schemas.microsoft.com/office/drawing/2014/main" id="{26CE7B6F-2ED5-5545-BD6E-F9E147B06898}"/>
              </a:ext>
            </a:extLst>
          </p:cNvPr>
          <p:cNvSpPr txBox="1"/>
          <p:nvPr/>
        </p:nvSpPr>
        <p:spPr>
          <a:xfrm>
            <a:off x="6047767" y="3130663"/>
            <a:ext cx="1071788" cy="197241"/>
          </a:xfrm>
          <a:prstGeom prst="rect">
            <a:avLst/>
          </a:prstGeom>
          <a:noFill/>
          <a:ln>
            <a:noFill/>
          </a:ln>
        </p:spPr>
        <p:txBody>
          <a:bodyPr spcFirstLastPara="1" wrap="square" lIns="68575" tIns="34275" rIns="68575" bIns="34275" anchor="t" anchorCtr="0">
            <a:noAutofit/>
          </a:bodyPr>
          <a:lstStyle/>
          <a:p>
            <a:pPr algn="ctr"/>
            <a:r>
              <a:rPr lang="en-US" sz="1050" dirty="0">
                <a:solidFill>
                  <a:schemeClr val="tx1"/>
                </a:solidFill>
                <a:latin typeface="+mj-lt"/>
              </a:rPr>
              <a:t>1-3 days</a:t>
            </a:r>
            <a:endParaRPr lang="en-US" sz="1050" i="1" dirty="0">
              <a:solidFill>
                <a:schemeClr val="tx1"/>
              </a:solidFill>
              <a:latin typeface="+mj-lt"/>
            </a:endParaRPr>
          </a:p>
        </p:txBody>
      </p:sp>
      <p:sp>
        <p:nvSpPr>
          <p:cNvPr id="45" name="Google Shape;191;p17">
            <a:extLst>
              <a:ext uri="{FF2B5EF4-FFF2-40B4-BE49-F238E27FC236}">
                <a16:creationId xmlns:a16="http://schemas.microsoft.com/office/drawing/2014/main" id="{BE1BEAB1-7B79-02DD-2A9E-70A517C6FCAB}"/>
              </a:ext>
            </a:extLst>
          </p:cNvPr>
          <p:cNvSpPr txBox="1"/>
          <p:nvPr/>
        </p:nvSpPr>
        <p:spPr>
          <a:xfrm>
            <a:off x="7755527" y="2535983"/>
            <a:ext cx="1071788" cy="197241"/>
          </a:xfrm>
          <a:prstGeom prst="rect">
            <a:avLst/>
          </a:prstGeom>
          <a:noFill/>
          <a:ln>
            <a:noFill/>
          </a:ln>
        </p:spPr>
        <p:txBody>
          <a:bodyPr spcFirstLastPara="1" wrap="square" lIns="68575" tIns="34275" rIns="68575" bIns="34275" anchor="t" anchorCtr="0">
            <a:noAutofit/>
          </a:bodyPr>
          <a:lstStyle/>
          <a:p>
            <a:pPr algn="ctr"/>
            <a:r>
              <a:rPr lang="en-US" sz="1050" dirty="0">
                <a:solidFill>
                  <a:schemeClr val="tx1"/>
                </a:solidFill>
                <a:latin typeface="+mj-lt"/>
              </a:rPr>
              <a:t>8-24 Hours</a:t>
            </a:r>
            <a:endParaRPr lang="en-US" sz="1050" i="1" dirty="0">
              <a:solidFill>
                <a:schemeClr val="tx1"/>
              </a:solidFill>
              <a:latin typeface="+mj-lt"/>
            </a:endParaRPr>
          </a:p>
        </p:txBody>
      </p:sp>
      <p:sp>
        <p:nvSpPr>
          <p:cNvPr id="47" name="Google Shape;191;p17">
            <a:extLst>
              <a:ext uri="{FF2B5EF4-FFF2-40B4-BE49-F238E27FC236}">
                <a16:creationId xmlns:a16="http://schemas.microsoft.com/office/drawing/2014/main" id="{599FC492-3F84-0E8D-3731-5D8D43CE9BAB}"/>
              </a:ext>
            </a:extLst>
          </p:cNvPr>
          <p:cNvSpPr txBox="1"/>
          <p:nvPr/>
        </p:nvSpPr>
        <p:spPr>
          <a:xfrm>
            <a:off x="7878513" y="3188322"/>
            <a:ext cx="1071788" cy="197241"/>
          </a:xfrm>
          <a:prstGeom prst="rect">
            <a:avLst/>
          </a:prstGeom>
          <a:noFill/>
          <a:ln>
            <a:noFill/>
          </a:ln>
        </p:spPr>
        <p:txBody>
          <a:bodyPr spcFirstLastPara="1" wrap="square" lIns="68575" tIns="34275" rIns="68575" bIns="34275" anchor="t" anchorCtr="0">
            <a:noAutofit/>
          </a:bodyPr>
          <a:lstStyle/>
          <a:p>
            <a:pPr algn="ctr"/>
            <a:r>
              <a:rPr lang="en-US" sz="1050" dirty="0">
                <a:solidFill>
                  <a:schemeClr val="tx1"/>
                </a:solidFill>
                <a:latin typeface="+mj-lt"/>
              </a:rPr>
              <a:t>45 Minutes</a:t>
            </a:r>
            <a:endParaRPr lang="en-US" sz="1050" i="1" dirty="0">
              <a:solidFill>
                <a:schemeClr val="tx1"/>
              </a:solidFill>
              <a:latin typeface="+mj-lt"/>
            </a:endParaRPr>
          </a:p>
        </p:txBody>
      </p:sp>
      <p:sp>
        <p:nvSpPr>
          <p:cNvPr id="49" name="Arrow: Up 48">
            <a:extLst>
              <a:ext uri="{FF2B5EF4-FFF2-40B4-BE49-F238E27FC236}">
                <a16:creationId xmlns:a16="http://schemas.microsoft.com/office/drawing/2014/main" id="{CC988E6D-093C-79A6-0FC1-F35D5539BA01}"/>
              </a:ext>
            </a:extLst>
          </p:cNvPr>
          <p:cNvSpPr/>
          <p:nvPr/>
        </p:nvSpPr>
        <p:spPr>
          <a:xfrm>
            <a:off x="6368093" y="3949100"/>
            <a:ext cx="207891" cy="553038"/>
          </a:xfrm>
          <a:prstGeom prst="upArrow">
            <a:avLst>
              <a:gd name="adj1" fmla="val 30397"/>
              <a:gd name="adj2" fmla="val 53267"/>
            </a:avLst>
          </a:prstGeom>
          <a:solidFill>
            <a:srgbClr val="D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rrow: Up 49">
            <a:extLst>
              <a:ext uri="{FF2B5EF4-FFF2-40B4-BE49-F238E27FC236}">
                <a16:creationId xmlns:a16="http://schemas.microsoft.com/office/drawing/2014/main" id="{C557A87A-A0B6-1E9B-AF4B-C5BA4A1B9CAF}"/>
              </a:ext>
            </a:extLst>
          </p:cNvPr>
          <p:cNvSpPr/>
          <p:nvPr/>
        </p:nvSpPr>
        <p:spPr>
          <a:xfrm>
            <a:off x="6590328" y="3752309"/>
            <a:ext cx="226817" cy="749829"/>
          </a:xfrm>
          <a:prstGeom prst="upArrow">
            <a:avLst>
              <a:gd name="adj1" fmla="val 30397"/>
              <a:gd name="adj2" fmla="val 5326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Google Shape;191;p17">
            <a:extLst>
              <a:ext uri="{FF2B5EF4-FFF2-40B4-BE49-F238E27FC236}">
                <a16:creationId xmlns:a16="http://schemas.microsoft.com/office/drawing/2014/main" id="{9984A4CD-A16E-C26F-F663-61CB2F086D2C}"/>
              </a:ext>
            </a:extLst>
          </p:cNvPr>
          <p:cNvSpPr txBox="1"/>
          <p:nvPr/>
        </p:nvSpPr>
        <p:spPr>
          <a:xfrm>
            <a:off x="5958900" y="3769709"/>
            <a:ext cx="624256" cy="235922"/>
          </a:xfrm>
          <a:prstGeom prst="rect">
            <a:avLst/>
          </a:prstGeom>
          <a:noFill/>
          <a:ln>
            <a:noFill/>
          </a:ln>
        </p:spPr>
        <p:txBody>
          <a:bodyPr spcFirstLastPara="1" wrap="square" lIns="68575" tIns="34275" rIns="68575" bIns="34275" anchor="t" anchorCtr="0">
            <a:noAutofit/>
          </a:bodyPr>
          <a:lstStyle/>
          <a:p>
            <a:pPr algn="ctr"/>
            <a:r>
              <a:rPr lang="en-US" sz="1050" b="1" dirty="0">
                <a:solidFill>
                  <a:srgbClr val="DF6F6F"/>
                </a:solidFill>
                <a:latin typeface="+mj-lt"/>
              </a:rPr>
              <a:t>RTO</a:t>
            </a:r>
            <a:endParaRPr lang="en-US" sz="1050" b="1" i="1" dirty="0">
              <a:solidFill>
                <a:srgbClr val="DF6F6F"/>
              </a:solidFill>
              <a:latin typeface="+mj-lt"/>
            </a:endParaRPr>
          </a:p>
        </p:txBody>
      </p:sp>
      <p:sp>
        <p:nvSpPr>
          <p:cNvPr id="52" name="Google Shape;191;p17">
            <a:extLst>
              <a:ext uri="{FF2B5EF4-FFF2-40B4-BE49-F238E27FC236}">
                <a16:creationId xmlns:a16="http://schemas.microsoft.com/office/drawing/2014/main" id="{BEAA2525-99BD-1EC2-A646-3C53E938D036}"/>
              </a:ext>
            </a:extLst>
          </p:cNvPr>
          <p:cNvSpPr txBox="1"/>
          <p:nvPr/>
        </p:nvSpPr>
        <p:spPr>
          <a:xfrm>
            <a:off x="6703452" y="3604475"/>
            <a:ext cx="624256" cy="235922"/>
          </a:xfrm>
          <a:prstGeom prst="rect">
            <a:avLst/>
          </a:prstGeom>
          <a:noFill/>
          <a:ln>
            <a:noFill/>
          </a:ln>
        </p:spPr>
        <p:txBody>
          <a:bodyPr spcFirstLastPara="1" wrap="square" lIns="68575" tIns="34275" rIns="68575" bIns="34275" anchor="t" anchorCtr="0">
            <a:noAutofit/>
          </a:bodyPr>
          <a:lstStyle/>
          <a:p>
            <a:pPr algn="ctr"/>
            <a:r>
              <a:rPr lang="en-US" sz="1050" b="1" dirty="0">
                <a:solidFill>
                  <a:srgbClr val="C00000"/>
                </a:solidFill>
                <a:latin typeface="+mj-lt"/>
              </a:rPr>
              <a:t>MTPD</a:t>
            </a:r>
            <a:endParaRPr lang="en-US" sz="1050" b="1" i="1" dirty="0">
              <a:solidFill>
                <a:srgbClr val="C00000"/>
              </a:solidFill>
              <a:latin typeface="+mj-lt"/>
            </a:endParaRPr>
          </a:p>
        </p:txBody>
      </p:sp>
      <p:sp>
        <p:nvSpPr>
          <p:cNvPr id="53" name="Google Shape;191;p17">
            <a:extLst>
              <a:ext uri="{FF2B5EF4-FFF2-40B4-BE49-F238E27FC236}">
                <a16:creationId xmlns:a16="http://schemas.microsoft.com/office/drawing/2014/main" id="{9034131B-FF07-2AC5-EA39-A3317FA3BE7A}"/>
              </a:ext>
            </a:extLst>
          </p:cNvPr>
          <p:cNvSpPr txBox="1"/>
          <p:nvPr/>
        </p:nvSpPr>
        <p:spPr>
          <a:xfrm>
            <a:off x="7620000" y="4043523"/>
            <a:ext cx="1071788" cy="235922"/>
          </a:xfrm>
          <a:prstGeom prst="rect">
            <a:avLst/>
          </a:prstGeom>
          <a:noFill/>
          <a:ln>
            <a:noFill/>
          </a:ln>
        </p:spPr>
        <p:txBody>
          <a:bodyPr spcFirstLastPara="1" wrap="square" lIns="68575" tIns="34275" rIns="68575" bIns="34275" anchor="t" anchorCtr="0">
            <a:noAutofit/>
          </a:bodyPr>
          <a:lstStyle/>
          <a:p>
            <a:pPr algn="ctr"/>
            <a:r>
              <a:rPr lang="en-US" sz="1050" b="1" dirty="0">
                <a:solidFill>
                  <a:schemeClr val="tx1"/>
                </a:solidFill>
                <a:latin typeface="+mj-lt"/>
              </a:rPr>
              <a:t>RTO &lt; MTPD</a:t>
            </a:r>
            <a:endParaRPr lang="en-US" sz="1050" b="1" i="1" dirty="0">
              <a:solidFill>
                <a:schemeClr val="tx1"/>
              </a:solidFill>
              <a:latin typeface="+mj-lt"/>
            </a:endParaRPr>
          </a:p>
        </p:txBody>
      </p:sp>
    </p:spTree>
    <p:extLst>
      <p:ext uri="{BB962C8B-B14F-4D97-AF65-F5344CB8AC3E}">
        <p14:creationId xmlns:p14="http://schemas.microsoft.com/office/powerpoint/2010/main" val="344681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0" end="0"/>
                                            </p:txEl>
                                          </p:spTgt>
                                        </p:tgtEl>
                                        <p:attrNameLst>
                                          <p:attrName>style.visibility</p:attrName>
                                        </p:attrNameLst>
                                      </p:cBhvr>
                                      <p:to>
                                        <p:strVal val="visible"/>
                                      </p:to>
                                    </p:set>
                                    <p:animEffect transition="in" filter="fade">
                                      <p:cBhvr>
                                        <p:cTn id="10" dur="500"/>
                                        <p:tgtEl>
                                          <p:spTgt spid="1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Effect transition="in" filter="fade">
                                      <p:cBhvr>
                                        <p:cTn id="13"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Business Impact Analysis </a:t>
            </a:r>
            <a:r>
              <a:rPr lang="en-US" sz="1800" dirty="0">
                <a:solidFill>
                  <a:srgbClr val="C71F3F"/>
                </a:solidFill>
                <a:latin typeface="Century Gothic" panose="020B0502020202020204" pitchFamily="34" charset="0"/>
              </a:rPr>
              <a:t>– </a:t>
            </a:r>
            <a:r>
              <a:rPr lang="en-US" sz="1600" b="0" i="1" dirty="0">
                <a:solidFill>
                  <a:srgbClr val="C71F3F"/>
                </a:solidFill>
                <a:latin typeface="Century Gothic" panose="020B0502020202020204" pitchFamily="34" charset="0"/>
              </a:rPr>
              <a:t>as per IIA Guide</a:t>
            </a: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19|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1905697" y="1623764"/>
            <a:ext cx="4694927" cy="169277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Internal audit may provide </a:t>
            </a:r>
            <a:r>
              <a:rPr lang="en-US" sz="1200" b="1" dirty="0">
                <a:solidFill>
                  <a:srgbClr val="C00000"/>
                </a:solidFill>
                <a:latin typeface="Century Gothic" panose="020B0502020202020204" pitchFamily="34" charset="0"/>
              </a:rPr>
              <a:t>guidance</a:t>
            </a:r>
            <a:r>
              <a:rPr lang="en-US" sz="1200" dirty="0">
                <a:solidFill>
                  <a:prstClr val="black"/>
                </a:solidFill>
                <a:latin typeface="Century Gothic" panose="020B0502020202020204" pitchFamily="34" charset="0"/>
              </a:rPr>
              <a:t> on how management can perform a BIA</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The </a:t>
            </a:r>
            <a:r>
              <a:rPr lang="en-US" sz="1200" b="1" dirty="0">
                <a:solidFill>
                  <a:srgbClr val="C00000"/>
                </a:solidFill>
                <a:latin typeface="Century Gothic" panose="020B0502020202020204" pitchFamily="34" charset="0"/>
              </a:rPr>
              <a:t>results of the BIA </a:t>
            </a:r>
            <a:r>
              <a:rPr lang="en-US" sz="1200" dirty="0">
                <a:solidFill>
                  <a:prstClr val="black"/>
                </a:solidFill>
                <a:latin typeface="Century Gothic" panose="020B0502020202020204" pitchFamily="34" charset="0"/>
              </a:rPr>
              <a:t>will likely drive the levels of pre-emptive actions, coverage, and risk appetite to be assumed by the organization</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BIA, if performed effectively, may ultimately drive </a:t>
            </a:r>
            <a:r>
              <a:rPr lang="en-US" sz="1200" b="1" dirty="0">
                <a:solidFill>
                  <a:srgbClr val="C00000"/>
                </a:solidFill>
                <a:latin typeface="Century Gothic" panose="020B0502020202020204" pitchFamily="34" charset="0"/>
              </a:rPr>
              <a:t>investment priorities</a:t>
            </a:r>
            <a:r>
              <a:rPr lang="en-US" sz="1200" dirty="0">
                <a:solidFill>
                  <a:prstClr val="black"/>
                </a:solidFill>
                <a:latin typeface="Century Gothic" panose="020B0502020202020204" pitchFamily="34" charset="0"/>
              </a:rPr>
              <a:t> for a BCP and related CMP. </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92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1" end="1"/>
                                            </p:txEl>
                                          </p:spTgt>
                                        </p:tgtEl>
                                        <p:attrNameLst>
                                          <p:attrName>style.visibility</p:attrName>
                                        </p:attrNameLst>
                                      </p:cBhvr>
                                      <p:to>
                                        <p:strVal val="visible"/>
                                      </p:to>
                                    </p:set>
                                    <p:animEffect transition="in" filter="fade">
                                      <p:cBhvr>
                                        <p:cTn id="10" dur="500"/>
                                        <p:tgtEl>
                                          <p:spTgt spid="4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2" end="2"/>
                                            </p:txEl>
                                          </p:spTgt>
                                        </p:tgtEl>
                                        <p:attrNameLst>
                                          <p:attrName>style.visibility</p:attrName>
                                        </p:attrNameLst>
                                      </p:cBhvr>
                                      <p:to>
                                        <p:strVal val="visible"/>
                                      </p:to>
                                    </p:set>
                                    <p:animEffect transition="in" filter="fade">
                                      <p:cBhvr>
                                        <p:cTn id="13" dur="500"/>
                                        <p:tgtEl>
                                          <p:spTgt spid="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Risk Management</a:t>
            </a:r>
            <a:r>
              <a:rPr lang="en-US" sz="1800" dirty="0">
                <a:solidFill>
                  <a:srgbClr val="C71F3F"/>
                </a:solidFill>
                <a:latin typeface="Century Gothic" panose="020B0502020202020204" pitchFamily="34" charset="0"/>
              </a:rPr>
              <a:t> – </a:t>
            </a:r>
            <a:r>
              <a:rPr lang="en-US" sz="1600" b="0" i="1" dirty="0">
                <a:solidFill>
                  <a:srgbClr val="C71F3F"/>
                </a:solidFill>
                <a:latin typeface="Century Gothic" panose="020B0502020202020204" pitchFamily="34" charset="0"/>
              </a:rPr>
              <a:t>as per ISO 22301 Standard</a:t>
            </a:r>
          </a:p>
          <a:p>
            <a:endParaRPr lang="en-US" sz="1600" b="0"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b="1" dirty="0">
                <a:ln w="0">
                  <a:noFill/>
                </a:ln>
                <a:solidFill>
                  <a:schemeClr val="bg1"/>
                </a:solidFill>
                <a:latin typeface="Calibri" panose="020F0502020204030204" pitchFamily="34" charset="0"/>
                <a:cs typeface="Calibri" panose="020F0502020204030204" pitchFamily="34" charset="0"/>
              </a:rPr>
              <a:t>20</a:t>
            </a:r>
            <a:r>
              <a:rPr lang="en-US" sz="1400" b="1" dirty="0">
                <a:ln w="0">
                  <a:noFill/>
                </a:ln>
                <a:solidFill>
                  <a:schemeClr val="bg1"/>
                </a:solidFill>
                <a:latin typeface="Calibri" panose="020F0502020204030204" pitchFamily="34" charset="0"/>
                <a:cs typeface="Calibri" panose="020F0502020204030204" pitchFamily="34" charset="0"/>
              </a:rPr>
              <a:t>|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1286364"/>
            <a:ext cx="4694927" cy="3354765"/>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lgn="just">
              <a:spcBef>
                <a:spcPts val="600"/>
              </a:spcBef>
              <a:spcAft>
                <a:spcPts val="600"/>
              </a:spcAft>
              <a:buNone/>
            </a:pPr>
            <a:r>
              <a:rPr lang="en-US" sz="1200" dirty="0">
                <a:solidFill>
                  <a:prstClr val="black"/>
                </a:solidFill>
                <a:latin typeface="Century Gothic" panose="020B0502020202020204" pitchFamily="34" charset="0"/>
              </a:rPr>
              <a:t>Technique that helps to </a:t>
            </a:r>
            <a:r>
              <a:rPr lang="en-US" sz="1200" b="1" dirty="0">
                <a:solidFill>
                  <a:srgbClr val="C00000"/>
                </a:solidFill>
                <a:latin typeface="Century Gothic" panose="020B0502020202020204" pitchFamily="34" charset="0"/>
              </a:rPr>
              <a:t>identify, assess and control risks, </a:t>
            </a:r>
            <a:r>
              <a:rPr lang="en-US" sz="1200" dirty="0">
                <a:solidFill>
                  <a:prstClr val="black"/>
                </a:solidFill>
                <a:latin typeface="Century Gothic" panose="020B0502020202020204" pitchFamily="34" charset="0"/>
              </a:rPr>
              <a:t>which if not prevented might stop an organization from achieving its business and regulatory objectives.</a:t>
            </a:r>
          </a:p>
          <a:p>
            <a:pPr marL="457200">
              <a:spcBef>
                <a:spcPts val="600"/>
              </a:spcBef>
              <a:spcAft>
                <a:spcPts val="600"/>
              </a:spcAft>
            </a:pPr>
            <a:r>
              <a:rPr lang="en-US" sz="1200" dirty="0">
                <a:solidFill>
                  <a:prstClr val="black"/>
                </a:solidFill>
                <a:latin typeface="Century Gothic" panose="020B0502020202020204" pitchFamily="34" charset="0"/>
              </a:rPr>
              <a:t>Types of Risks to consider are:</a:t>
            </a:r>
          </a:p>
          <a:p>
            <a:pPr marL="731520">
              <a:spcBef>
                <a:spcPts val="600"/>
              </a:spcBef>
              <a:spcAft>
                <a:spcPts val="600"/>
              </a:spcAft>
            </a:pPr>
            <a:r>
              <a:rPr lang="en-US" sz="1200" dirty="0">
                <a:solidFill>
                  <a:prstClr val="black"/>
                </a:solidFill>
                <a:latin typeface="Century Gothic" panose="020B0502020202020204" pitchFamily="34" charset="0"/>
              </a:rPr>
              <a:t>Natural Risks</a:t>
            </a:r>
          </a:p>
          <a:p>
            <a:pPr marL="731520">
              <a:spcBef>
                <a:spcPts val="600"/>
              </a:spcBef>
              <a:spcAft>
                <a:spcPts val="600"/>
              </a:spcAft>
            </a:pPr>
            <a:r>
              <a:rPr lang="en-US" sz="1200" dirty="0">
                <a:solidFill>
                  <a:prstClr val="black"/>
                </a:solidFill>
                <a:latin typeface="Century Gothic" panose="020B0502020202020204" pitchFamily="34" charset="0"/>
              </a:rPr>
              <a:t>Man-made Risks</a:t>
            </a:r>
          </a:p>
          <a:p>
            <a:pPr marL="731520">
              <a:spcBef>
                <a:spcPts val="600"/>
              </a:spcBef>
              <a:spcAft>
                <a:spcPts val="600"/>
              </a:spcAft>
            </a:pPr>
            <a:r>
              <a:rPr lang="en-US" sz="1200" dirty="0">
                <a:solidFill>
                  <a:prstClr val="black"/>
                </a:solidFill>
                <a:latin typeface="Century Gothic" panose="020B0502020202020204" pitchFamily="34" charset="0"/>
              </a:rPr>
              <a:t>Reputational Risks</a:t>
            </a:r>
          </a:p>
          <a:p>
            <a:pPr marL="731520">
              <a:spcBef>
                <a:spcPts val="600"/>
              </a:spcBef>
              <a:spcAft>
                <a:spcPts val="600"/>
              </a:spcAft>
            </a:pPr>
            <a:r>
              <a:rPr lang="en-US" sz="1200" dirty="0">
                <a:solidFill>
                  <a:prstClr val="black"/>
                </a:solidFill>
                <a:latin typeface="Century Gothic" panose="020B0502020202020204" pitchFamily="34" charset="0"/>
              </a:rPr>
              <a:t>Technological Risks</a:t>
            </a:r>
          </a:p>
          <a:p>
            <a:pPr marL="731520">
              <a:spcBef>
                <a:spcPts val="600"/>
              </a:spcBef>
              <a:spcAft>
                <a:spcPts val="600"/>
              </a:spcAft>
            </a:pPr>
            <a:r>
              <a:rPr lang="en-US" sz="1200" dirty="0">
                <a:solidFill>
                  <a:prstClr val="black"/>
                </a:solidFill>
                <a:latin typeface="Century Gothic" panose="020B0502020202020204" pitchFamily="34" charset="0"/>
              </a:rPr>
              <a:t>Health &amp; Safety Risks</a:t>
            </a:r>
          </a:p>
          <a:p>
            <a:pPr marL="731520">
              <a:spcBef>
                <a:spcPts val="600"/>
              </a:spcBef>
              <a:spcAft>
                <a:spcPts val="600"/>
              </a:spcAft>
            </a:pPr>
            <a:r>
              <a:rPr lang="en-US" sz="1200" dirty="0">
                <a:solidFill>
                  <a:prstClr val="black"/>
                </a:solidFill>
                <a:latin typeface="Century Gothic" panose="020B0502020202020204" pitchFamily="34" charset="0"/>
              </a:rPr>
              <a:t>Operational Risks</a:t>
            </a:r>
          </a:p>
          <a:p>
            <a:pPr marL="731520">
              <a:spcBef>
                <a:spcPts val="600"/>
              </a:spcBef>
              <a:spcAft>
                <a:spcPts val="600"/>
              </a:spcAft>
            </a:pPr>
            <a:endParaRPr lang="en-US" sz="1200" dirty="0">
              <a:solidFill>
                <a:prstClr val="black"/>
              </a:solidFill>
              <a:latin typeface="Century Gothic" panose="020B0502020202020204" pitchFamily="34" charset="0"/>
            </a:endParaRP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Diagram 1">
            <a:extLst>
              <a:ext uri="{FF2B5EF4-FFF2-40B4-BE49-F238E27FC236}">
                <a16:creationId xmlns:a16="http://schemas.microsoft.com/office/drawing/2014/main" id="{4137C461-62F9-B10D-66A0-7F3B5EC20B2C}"/>
              </a:ext>
            </a:extLst>
          </p:cNvPr>
          <p:cNvGraphicFramePr/>
          <p:nvPr>
            <p:extLst>
              <p:ext uri="{D42A27DB-BD31-4B8C-83A1-F6EECF244321}">
                <p14:modId xmlns:p14="http://schemas.microsoft.com/office/powerpoint/2010/main" val="3897475033"/>
              </p:ext>
            </p:extLst>
          </p:nvPr>
        </p:nvGraphicFramePr>
        <p:xfrm>
          <a:off x="4800533" y="1508670"/>
          <a:ext cx="4694927" cy="31324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 name="Google Shape;191;p17">
            <a:extLst>
              <a:ext uri="{FF2B5EF4-FFF2-40B4-BE49-F238E27FC236}">
                <a16:creationId xmlns:a16="http://schemas.microsoft.com/office/drawing/2014/main" id="{547211A3-E45F-A1AE-51FE-8EEDD72C719D}"/>
              </a:ext>
            </a:extLst>
          </p:cNvPr>
          <p:cNvSpPr txBox="1"/>
          <p:nvPr/>
        </p:nvSpPr>
        <p:spPr>
          <a:xfrm>
            <a:off x="6164653" y="1151422"/>
            <a:ext cx="1966686" cy="492191"/>
          </a:xfrm>
          <a:prstGeom prst="rect">
            <a:avLst/>
          </a:prstGeom>
          <a:noFill/>
          <a:ln>
            <a:noFill/>
          </a:ln>
        </p:spPr>
        <p:txBody>
          <a:bodyPr spcFirstLastPara="1" wrap="square" lIns="68575" tIns="34275" rIns="68575" bIns="34275" anchor="t" anchorCtr="0">
            <a:noAutofit/>
          </a:bodyPr>
          <a:lstStyle/>
          <a:p>
            <a:pPr algn="ctr"/>
            <a:r>
              <a:rPr lang="en-US" sz="1050" b="1" dirty="0">
                <a:solidFill>
                  <a:schemeClr val="tx1"/>
                </a:solidFill>
                <a:latin typeface="+mj-lt"/>
              </a:rPr>
              <a:t>5 Stages of Risk Assessment Process</a:t>
            </a:r>
            <a:endParaRPr lang="en-US" sz="1050" b="1" i="1" dirty="0">
              <a:solidFill>
                <a:schemeClr val="tx1"/>
              </a:solidFill>
              <a:latin typeface="+mj-lt"/>
            </a:endParaRPr>
          </a:p>
        </p:txBody>
      </p:sp>
    </p:spTree>
    <p:extLst>
      <p:ext uri="{BB962C8B-B14F-4D97-AF65-F5344CB8AC3E}">
        <p14:creationId xmlns:p14="http://schemas.microsoft.com/office/powerpoint/2010/main" val="102268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1" end="1"/>
                                            </p:txEl>
                                          </p:spTgt>
                                        </p:tgtEl>
                                        <p:attrNameLst>
                                          <p:attrName>style.visibility</p:attrName>
                                        </p:attrNameLst>
                                      </p:cBhvr>
                                      <p:to>
                                        <p:strVal val="visible"/>
                                      </p:to>
                                    </p:set>
                                    <p:animEffect transition="in" filter="fade">
                                      <p:cBhvr>
                                        <p:cTn id="10" dur="500"/>
                                        <p:tgtEl>
                                          <p:spTgt spid="4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2" end="2"/>
                                            </p:txEl>
                                          </p:spTgt>
                                        </p:tgtEl>
                                        <p:attrNameLst>
                                          <p:attrName>style.visibility</p:attrName>
                                        </p:attrNameLst>
                                      </p:cBhvr>
                                      <p:to>
                                        <p:strVal val="visible"/>
                                      </p:to>
                                    </p:set>
                                    <p:animEffect transition="in" filter="fade">
                                      <p:cBhvr>
                                        <p:cTn id="13" dur="500"/>
                                        <p:tgtEl>
                                          <p:spTgt spid="4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8">
                                            <p:txEl>
                                              <p:pRg st="3" end="3"/>
                                            </p:txEl>
                                          </p:spTgt>
                                        </p:tgtEl>
                                        <p:attrNameLst>
                                          <p:attrName>style.visibility</p:attrName>
                                        </p:attrNameLst>
                                      </p:cBhvr>
                                      <p:to>
                                        <p:strVal val="visible"/>
                                      </p:to>
                                    </p:set>
                                    <p:animEffect transition="in" filter="fade">
                                      <p:cBhvr>
                                        <p:cTn id="16" dur="500"/>
                                        <p:tgtEl>
                                          <p:spTgt spid="4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8">
                                            <p:txEl>
                                              <p:pRg st="4" end="4"/>
                                            </p:txEl>
                                          </p:spTgt>
                                        </p:tgtEl>
                                        <p:attrNameLst>
                                          <p:attrName>style.visibility</p:attrName>
                                        </p:attrNameLst>
                                      </p:cBhvr>
                                      <p:to>
                                        <p:strVal val="visible"/>
                                      </p:to>
                                    </p:set>
                                    <p:animEffect transition="in" filter="fade">
                                      <p:cBhvr>
                                        <p:cTn id="19" dur="500"/>
                                        <p:tgtEl>
                                          <p:spTgt spid="48">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8">
                                            <p:txEl>
                                              <p:pRg st="5" end="5"/>
                                            </p:txEl>
                                          </p:spTgt>
                                        </p:tgtEl>
                                        <p:attrNameLst>
                                          <p:attrName>style.visibility</p:attrName>
                                        </p:attrNameLst>
                                      </p:cBhvr>
                                      <p:to>
                                        <p:strVal val="visible"/>
                                      </p:to>
                                    </p:set>
                                    <p:animEffect transition="in" filter="fade">
                                      <p:cBhvr>
                                        <p:cTn id="22" dur="500"/>
                                        <p:tgtEl>
                                          <p:spTgt spid="48">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8">
                                            <p:txEl>
                                              <p:pRg st="6" end="6"/>
                                            </p:txEl>
                                          </p:spTgt>
                                        </p:tgtEl>
                                        <p:attrNameLst>
                                          <p:attrName>style.visibility</p:attrName>
                                        </p:attrNameLst>
                                      </p:cBhvr>
                                      <p:to>
                                        <p:strVal val="visible"/>
                                      </p:to>
                                    </p:set>
                                    <p:animEffect transition="in" filter="fade">
                                      <p:cBhvr>
                                        <p:cTn id="25" dur="500"/>
                                        <p:tgtEl>
                                          <p:spTgt spid="48">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8">
                                            <p:txEl>
                                              <p:pRg st="7" end="7"/>
                                            </p:txEl>
                                          </p:spTgt>
                                        </p:tgtEl>
                                        <p:attrNameLst>
                                          <p:attrName>style.visibility</p:attrName>
                                        </p:attrNameLst>
                                      </p:cBhvr>
                                      <p:to>
                                        <p:strVal val="visible"/>
                                      </p:to>
                                    </p:set>
                                    <p:animEffect transition="in" filter="fade">
                                      <p:cBhvr>
                                        <p:cTn id="28" dur="500"/>
                                        <p:tgtEl>
                                          <p:spTgt spid="4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2" name="Arrow: Right 1">
            <a:extLst>
              <a:ext uri="{FF2B5EF4-FFF2-40B4-BE49-F238E27FC236}">
                <a16:creationId xmlns:a16="http://schemas.microsoft.com/office/drawing/2014/main" id="{78ABADC5-5F9B-F7D9-3B04-6B06F6CC29B7}"/>
              </a:ext>
            </a:extLst>
          </p:cNvPr>
          <p:cNvSpPr>
            <a:spLocks/>
          </p:cNvSpPr>
          <p:nvPr/>
        </p:nvSpPr>
        <p:spPr>
          <a:xfrm>
            <a:off x="261257" y="2148115"/>
            <a:ext cx="5261429" cy="32657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Google Shape;191;p17"/>
          <p:cNvSpPr txBox="1"/>
          <p:nvPr/>
        </p:nvSpPr>
        <p:spPr>
          <a:xfrm>
            <a:off x="662669" y="233367"/>
            <a:ext cx="6858094"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Business Continuity and Recovery Planning </a:t>
            </a:r>
            <a:r>
              <a:rPr lang="en-US" sz="1600" b="0" i="1" dirty="0">
                <a:solidFill>
                  <a:srgbClr val="C71F3F"/>
                </a:solidFill>
                <a:latin typeface="Century Gothic" panose="020B0502020202020204" pitchFamily="34" charset="0"/>
                <a:ea typeface="+mn-ea"/>
                <a:cs typeface="+mn-cs"/>
              </a:rPr>
              <a:t>ISO 22301 Standard</a:t>
            </a:r>
            <a:endParaRPr lang="en-US" sz="1600"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21|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808405"/>
            <a:ext cx="4694927" cy="64633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spcBef>
                <a:spcPts val="600"/>
              </a:spcBef>
              <a:spcAft>
                <a:spcPts val="600"/>
              </a:spcAft>
            </a:pPr>
            <a:r>
              <a:rPr lang="en-US" sz="1200" dirty="0">
                <a:latin typeface="Century Gothic" panose="020B0502020202020204" pitchFamily="34" charset="0"/>
              </a:rPr>
              <a:t>Identifies, selects and documents appropriate </a:t>
            </a:r>
            <a:r>
              <a:rPr lang="en-US" sz="1200" b="1" dirty="0">
                <a:solidFill>
                  <a:srgbClr val="C00000"/>
                </a:solidFill>
                <a:latin typeface="Century Gothic" panose="020B0502020202020204" pitchFamily="34" charset="0"/>
              </a:rPr>
              <a:t>strategies and tactics </a:t>
            </a:r>
            <a:r>
              <a:rPr lang="en-US" sz="1200" dirty="0">
                <a:latin typeface="Century Gothic" panose="020B0502020202020204" pitchFamily="34" charset="0"/>
              </a:rPr>
              <a:t>to determine how </a:t>
            </a:r>
            <a:r>
              <a:rPr lang="en-US" sz="1200" b="1" dirty="0">
                <a:solidFill>
                  <a:srgbClr val="C00000"/>
                </a:solidFill>
                <a:latin typeface="Century Gothic" panose="020B0502020202020204" pitchFamily="34" charset="0"/>
              </a:rPr>
              <a:t>continuity</a:t>
            </a:r>
            <a:r>
              <a:rPr lang="en-US" sz="1200" dirty="0">
                <a:latin typeface="Century Gothic" panose="020B0502020202020204" pitchFamily="34" charset="0"/>
              </a:rPr>
              <a:t> and </a:t>
            </a:r>
            <a:r>
              <a:rPr lang="en-US" sz="1200" b="1" dirty="0">
                <a:solidFill>
                  <a:srgbClr val="C00000"/>
                </a:solidFill>
                <a:latin typeface="Century Gothic" panose="020B0502020202020204" pitchFamily="34" charset="0"/>
              </a:rPr>
              <a:t>recovery</a:t>
            </a:r>
            <a:r>
              <a:rPr lang="en-US" sz="1200" dirty="0">
                <a:latin typeface="Century Gothic" panose="020B0502020202020204" pitchFamily="34" charset="0"/>
              </a:rPr>
              <a:t> from disruption will be achieved:</a:t>
            </a:r>
          </a:p>
        </p:txBody>
      </p:sp>
      <p:pic>
        <p:nvPicPr>
          <p:cNvPr id="26" name="Picture 5">
            <a:extLst>
              <a:ext uri="{FF2B5EF4-FFF2-40B4-BE49-F238E27FC236}">
                <a16:creationId xmlns:a16="http://schemas.microsoft.com/office/drawing/2014/main" id="{F8976051-1554-BF1C-1C19-02C4487A2D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2694" y="1131570"/>
            <a:ext cx="2616137" cy="2567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Rounded Corners 12">
            <a:extLst>
              <a:ext uri="{FF2B5EF4-FFF2-40B4-BE49-F238E27FC236}">
                <a16:creationId xmlns:a16="http://schemas.microsoft.com/office/drawing/2014/main" id="{DD9200F7-AFBB-A394-6F68-C1BD3870083E}"/>
              </a:ext>
            </a:extLst>
          </p:cNvPr>
          <p:cNvSpPr/>
          <p:nvPr/>
        </p:nvSpPr>
        <p:spPr>
          <a:xfrm>
            <a:off x="442344" y="2053023"/>
            <a:ext cx="906599" cy="518727"/>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People</a:t>
            </a:r>
          </a:p>
        </p:txBody>
      </p:sp>
      <p:sp>
        <p:nvSpPr>
          <p:cNvPr id="14" name="Rectangle: Rounded Corners 13">
            <a:extLst>
              <a:ext uri="{FF2B5EF4-FFF2-40B4-BE49-F238E27FC236}">
                <a16:creationId xmlns:a16="http://schemas.microsoft.com/office/drawing/2014/main" id="{1324534D-7DBC-7D27-A7DD-5B9150158BF0}"/>
              </a:ext>
            </a:extLst>
          </p:cNvPr>
          <p:cNvSpPr/>
          <p:nvPr/>
        </p:nvSpPr>
        <p:spPr>
          <a:xfrm>
            <a:off x="1450399" y="2053023"/>
            <a:ext cx="906599" cy="518727"/>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Premises</a:t>
            </a:r>
          </a:p>
        </p:txBody>
      </p:sp>
      <p:sp>
        <p:nvSpPr>
          <p:cNvPr id="15" name="Rectangle: Rounded Corners 14">
            <a:extLst>
              <a:ext uri="{FF2B5EF4-FFF2-40B4-BE49-F238E27FC236}">
                <a16:creationId xmlns:a16="http://schemas.microsoft.com/office/drawing/2014/main" id="{F5E2F40C-4CC9-44F1-1621-7106409CFE2C}"/>
              </a:ext>
            </a:extLst>
          </p:cNvPr>
          <p:cNvSpPr/>
          <p:nvPr/>
        </p:nvSpPr>
        <p:spPr>
          <a:xfrm>
            <a:off x="2429556" y="2053023"/>
            <a:ext cx="906599" cy="518727"/>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Technology</a:t>
            </a:r>
          </a:p>
        </p:txBody>
      </p:sp>
      <p:sp>
        <p:nvSpPr>
          <p:cNvPr id="18" name="Rectangle: Rounded Corners 17">
            <a:extLst>
              <a:ext uri="{FF2B5EF4-FFF2-40B4-BE49-F238E27FC236}">
                <a16:creationId xmlns:a16="http://schemas.microsoft.com/office/drawing/2014/main" id="{100150D1-1391-3320-2B1D-CF6069AB49CB}"/>
              </a:ext>
            </a:extLst>
          </p:cNvPr>
          <p:cNvSpPr/>
          <p:nvPr/>
        </p:nvSpPr>
        <p:spPr>
          <a:xfrm>
            <a:off x="3408713" y="2053023"/>
            <a:ext cx="906599" cy="518727"/>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Information</a:t>
            </a:r>
          </a:p>
        </p:txBody>
      </p:sp>
      <p:sp>
        <p:nvSpPr>
          <p:cNvPr id="19" name="Rectangle: Rounded Corners 18">
            <a:extLst>
              <a:ext uri="{FF2B5EF4-FFF2-40B4-BE49-F238E27FC236}">
                <a16:creationId xmlns:a16="http://schemas.microsoft.com/office/drawing/2014/main" id="{73354FF7-ABB5-8F74-9D79-857409D7E38B}"/>
              </a:ext>
            </a:extLst>
          </p:cNvPr>
          <p:cNvSpPr/>
          <p:nvPr/>
        </p:nvSpPr>
        <p:spPr>
          <a:xfrm>
            <a:off x="4416768" y="2053023"/>
            <a:ext cx="906599" cy="518727"/>
          </a:xfrm>
          <a:prstGeom prst="roundRect">
            <a:avLst/>
          </a:prstGeom>
          <a:solidFill>
            <a:schemeClr val="bg1"/>
          </a:solidFill>
          <a:ln>
            <a:noFill/>
          </a:ln>
          <a:effectLst>
            <a:outerShdw blurRad="635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Suppliers &amp; Partners</a:t>
            </a:r>
          </a:p>
        </p:txBody>
      </p:sp>
      <p:sp>
        <p:nvSpPr>
          <p:cNvPr id="20" name="Google Shape;191;p17">
            <a:extLst>
              <a:ext uri="{FF2B5EF4-FFF2-40B4-BE49-F238E27FC236}">
                <a16:creationId xmlns:a16="http://schemas.microsoft.com/office/drawing/2014/main" id="{CD5E4AA9-6D6D-9160-277D-EA68C7434AB5}"/>
              </a:ext>
            </a:extLst>
          </p:cNvPr>
          <p:cNvSpPr txBox="1"/>
          <p:nvPr/>
        </p:nvSpPr>
        <p:spPr>
          <a:xfrm>
            <a:off x="1537891" y="2975163"/>
            <a:ext cx="3108549" cy="492191"/>
          </a:xfrm>
          <a:prstGeom prst="rect">
            <a:avLst/>
          </a:prstGeom>
          <a:noFill/>
          <a:ln>
            <a:noFill/>
          </a:ln>
        </p:spPr>
        <p:txBody>
          <a:bodyPr spcFirstLastPara="1" wrap="square" lIns="68575" tIns="34275" rIns="68575" bIns="34275" anchor="t" anchorCtr="0">
            <a:noAutofit/>
          </a:bodyPr>
          <a:lstStyle/>
          <a:p>
            <a:pPr algn="ctr"/>
            <a:r>
              <a:rPr lang="en-US" b="1" dirty="0">
                <a:solidFill>
                  <a:schemeClr val="tx1"/>
                </a:solidFill>
                <a:latin typeface="+mj-lt"/>
              </a:rPr>
              <a:t>Areas Considered while designing the Solution</a:t>
            </a:r>
            <a:endParaRPr lang="en-US" b="1" i="1" dirty="0">
              <a:solidFill>
                <a:schemeClr val="tx1"/>
              </a:solidFill>
              <a:latin typeface="+mj-lt"/>
            </a:endParaRPr>
          </a:p>
        </p:txBody>
      </p:sp>
    </p:spTree>
    <p:extLst>
      <p:ext uri="{BB962C8B-B14F-4D97-AF65-F5344CB8AC3E}">
        <p14:creationId xmlns:p14="http://schemas.microsoft.com/office/powerpoint/2010/main" val="252212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Business Continuity and Recovery Planning </a:t>
            </a: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22|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1725364"/>
            <a:ext cx="4694927" cy="169277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Provides a </a:t>
            </a:r>
            <a:r>
              <a:rPr lang="en-US" sz="1200" b="1" dirty="0">
                <a:solidFill>
                  <a:srgbClr val="C00000"/>
                </a:solidFill>
                <a:latin typeface="Century Gothic" panose="020B0502020202020204" pitchFamily="34" charset="0"/>
              </a:rPr>
              <a:t>proactive method </a:t>
            </a:r>
            <a:r>
              <a:rPr lang="en-US" sz="1200" dirty="0">
                <a:solidFill>
                  <a:prstClr val="black"/>
                </a:solidFill>
                <a:latin typeface="Century Gothic" panose="020B0502020202020204" pitchFamily="34" charset="0"/>
              </a:rPr>
              <a:t>by which organizations can identify business continuity and recovery measures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Manages and mitigates key organizational </a:t>
            </a:r>
            <a:r>
              <a:rPr lang="en-US" sz="1200" b="1" dirty="0">
                <a:solidFill>
                  <a:srgbClr val="C00000"/>
                </a:solidFill>
                <a:latin typeface="Century Gothic" panose="020B0502020202020204" pitchFamily="34" charset="0"/>
              </a:rPr>
              <a:t>risks </a:t>
            </a:r>
            <a:r>
              <a:rPr lang="en-US" sz="1200" dirty="0">
                <a:solidFill>
                  <a:prstClr val="black"/>
                </a:solidFill>
                <a:latin typeface="Century Gothic" panose="020B0502020202020204" pitchFamily="34" charset="0"/>
              </a:rPr>
              <a:t>triggered by a crisis.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Internal audit may provide </a:t>
            </a:r>
            <a:r>
              <a:rPr lang="en-US" sz="1200" b="1" dirty="0">
                <a:solidFill>
                  <a:srgbClr val="C00000"/>
                </a:solidFill>
                <a:latin typeface="Century Gothic" panose="020B0502020202020204" pitchFamily="34" charset="0"/>
              </a:rPr>
              <a:t>advisory or assurance services</a:t>
            </a:r>
            <a:r>
              <a:rPr lang="en-US" sz="1200" dirty="0">
                <a:solidFill>
                  <a:prstClr val="black"/>
                </a:solidFill>
                <a:latin typeface="Century Gothic" panose="020B0502020202020204" pitchFamily="34" charset="0"/>
              </a:rPr>
              <a:t> related to BCRP </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4408" y="1454726"/>
            <a:ext cx="3620585" cy="2556164"/>
          </a:xfrm>
          <a:prstGeom prst="rect">
            <a:avLst/>
          </a:prstGeom>
        </p:spPr>
      </p:pic>
    </p:spTree>
    <p:extLst>
      <p:ext uri="{BB962C8B-B14F-4D97-AF65-F5344CB8AC3E}">
        <p14:creationId xmlns:p14="http://schemas.microsoft.com/office/powerpoint/2010/main" val="333788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1" end="1"/>
                                            </p:txEl>
                                          </p:spTgt>
                                        </p:tgtEl>
                                        <p:attrNameLst>
                                          <p:attrName>style.visibility</p:attrName>
                                        </p:attrNameLst>
                                      </p:cBhvr>
                                      <p:to>
                                        <p:strVal val="visible"/>
                                      </p:to>
                                    </p:set>
                                    <p:animEffect transition="in" filter="fade">
                                      <p:cBhvr>
                                        <p:cTn id="10" dur="500"/>
                                        <p:tgtEl>
                                          <p:spTgt spid="4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2" end="2"/>
                                            </p:txEl>
                                          </p:spTgt>
                                        </p:tgtEl>
                                        <p:attrNameLst>
                                          <p:attrName>style.visibility</p:attrName>
                                        </p:attrNameLst>
                                      </p:cBhvr>
                                      <p:to>
                                        <p:strVal val="visible"/>
                                      </p:to>
                                    </p:set>
                                    <p:animEffect transition="in" filter="fade">
                                      <p:cBhvr>
                                        <p:cTn id="13" dur="500"/>
                                        <p:tgtEl>
                                          <p:spTgt spid="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Internal Audit Activities: </a:t>
            </a:r>
            <a:r>
              <a:rPr lang="en-US" sz="1800" dirty="0">
                <a:solidFill>
                  <a:srgbClr val="C71F3F"/>
                </a:solidFill>
                <a:latin typeface="Century Gothic" panose="020B0502020202020204" pitchFamily="34" charset="0"/>
              </a:rPr>
              <a:t>Before a Crisis</a:t>
            </a:r>
            <a:endParaRPr lang="en-US" sz="1600"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23|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1217533"/>
            <a:ext cx="4694927" cy="270843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Share </a:t>
            </a:r>
            <a:r>
              <a:rPr lang="en-US" sz="1200" b="1" dirty="0">
                <a:solidFill>
                  <a:srgbClr val="C00000"/>
                </a:solidFill>
                <a:latin typeface="Century Gothic" panose="020B0502020202020204" pitchFamily="34" charset="0"/>
              </a:rPr>
              <a:t>knowledge</a:t>
            </a:r>
            <a:r>
              <a:rPr lang="en-US" sz="1200" dirty="0">
                <a:solidFill>
                  <a:prstClr val="black"/>
                </a:solidFill>
                <a:latin typeface="Century Gothic" panose="020B0502020202020204" pitchFamily="34" charset="0"/>
              </a:rPr>
              <a:t> of leading developments for BCM </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Consider </a:t>
            </a:r>
            <a:r>
              <a:rPr lang="en-US" sz="1200" b="1" dirty="0">
                <a:solidFill>
                  <a:srgbClr val="C00000"/>
                </a:solidFill>
                <a:latin typeface="Century Gothic" panose="020B0502020202020204" pitchFamily="34" charset="0"/>
              </a:rPr>
              <a:t>residual risks </a:t>
            </a:r>
            <a:r>
              <a:rPr lang="en-US" sz="1200" dirty="0">
                <a:solidFill>
                  <a:prstClr val="black"/>
                </a:solidFill>
                <a:latin typeface="Century Gothic" panose="020B0502020202020204" pitchFamily="34" charset="0"/>
              </a:rPr>
              <a:t>in the development of the annual audit plan</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Evaluate key </a:t>
            </a:r>
            <a:r>
              <a:rPr lang="en-US" sz="1200" b="1" dirty="0">
                <a:solidFill>
                  <a:srgbClr val="C00000"/>
                </a:solidFill>
                <a:latin typeface="Century Gothic" panose="020B0502020202020204" pitchFamily="34" charset="0"/>
              </a:rPr>
              <a:t>business partner arrangements</a:t>
            </a:r>
            <a:r>
              <a:rPr lang="en-US" sz="1200" dirty="0">
                <a:solidFill>
                  <a:prstClr val="black"/>
                </a:solidFill>
                <a:latin typeface="Century Gothic" panose="020B0502020202020204" pitchFamily="34" charset="0"/>
              </a:rPr>
              <a:t> for appropriate contractual terms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Advise management on the </a:t>
            </a:r>
            <a:r>
              <a:rPr lang="en-US" sz="1200" b="1" dirty="0">
                <a:solidFill>
                  <a:srgbClr val="C00000"/>
                </a:solidFill>
                <a:latin typeface="Century Gothic" panose="020B0502020202020204" pitchFamily="34" charset="0"/>
              </a:rPr>
              <a:t>performance of BCM risk assessments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Perform assurance engagements related to the BCP/ CMP, as </a:t>
            </a:r>
            <a:r>
              <a:rPr lang="en-US" sz="1200" b="1" dirty="0">
                <a:solidFill>
                  <a:srgbClr val="C00000"/>
                </a:solidFill>
                <a:latin typeface="Century Gothic" panose="020B0502020202020204" pitchFamily="34" charset="0"/>
              </a:rPr>
              <a:t>part of the annual audit plan</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Clarify and establish </a:t>
            </a:r>
            <a:r>
              <a:rPr lang="en-US" sz="1200" b="1" dirty="0">
                <a:solidFill>
                  <a:srgbClr val="C00000"/>
                </a:solidFill>
                <a:latin typeface="Century Gothic" panose="020B0502020202020204" pitchFamily="34" charset="0"/>
              </a:rPr>
              <a:t>BCM roles for internal audit </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0988" y="1536237"/>
            <a:ext cx="3379079" cy="2263008"/>
          </a:xfrm>
          <a:prstGeom prst="rect">
            <a:avLst/>
          </a:prstGeom>
        </p:spPr>
      </p:pic>
    </p:spTree>
    <p:extLst>
      <p:ext uri="{BB962C8B-B14F-4D97-AF65-F5344CB8AC3E}">
        <p14:creationId xmlns:p14="http://schemas.microsoft.com/office/powerpoint/2010/main" val="20713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1" end="1"/>
                                            </p:txEl>
                                          </p:spTgt>
                                        </p:tgtEl>
                                        <p:attrNameLst>
                                          <p:attrName>style.visibility</p:attrName>
                                        </p:attrNameLst>
                                      </p:cBhvr>
                                      <p:to>
                                        <p:strVal val="visible"/>
                                      </p:to>
                                    </p:set>
                                    <p:animEffect transition="in" filter="fade">
                                      <p:cBhvr>
                                        <p:cTn id="10" dur="500"/>
                                        <p:tgtEl>
                                          <p:spTgt spid="4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2" end="2"/>
                                            </p:txEl>
                                          </p:spTgt>
                                        </p:tgtEl>
                                        <p:attrNameLst>
                                          <p:attrName>style.visibility</p:attrName>
                                        </p:attrNameLst>
                                      </p:cBhvr>
                                      <p:to>
                                        <p:strVal val="visible"/>
                                      </p:to>
                                    </p:set>
                                    <p:animEffect transition="in" filter="fade">
                                      <p:cBhvr>
                                        <p:cTn id="13" dur="500"/>
                                        <p:tgtEl>
                                          <p:spTgt spid="4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8">
                                            <p:txEl>
                                              <p:pRg st="3" end="3"/>
                                            </p:txEl>
                                          </p:spTgt>
                                        </p:tgtEl>
                                        <p:attrNameLst>
                                          <p:attrName>style.visibility</p:attrName>
                                        </p:attrNameLst>
                                      </p:cBhvr>
                                      <p:to>
                                        <p:strVal val="visible"/>
                                      </p:to>
                                    </p:set>
                                    <p:animEffect transition="in" filter="fade">
                                      <p:cBhvr>
                                        <p:cTn id="16" dur="500"/>
                                        <p:tgtEl>
                                          <p:spTgt spid="4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8">
                                            <p:txEl>
                                              <p:pRg st="4" end="4"/>
                                            </p:txEl>
                                          </p:spTgt>
                                        </p:tgtEl>
                                        <p:attrNameLst>
                                          <p:attrName>style.visibility</p:attrName>
                                        </p:attrNameLst>
                                      </p:cBhvr>
                                      <p:to>
                                        <p:strVal val="visible"/>
                                      </p:to>
                                    </p:set>
                                    <p:animEffect transition="in" filter="fade">
                                      <p:cBhvr>
                                        <p:cTn id="19" dur="500"/>
                                        <p:tgtEl>
                                          <p:spTgt spid="48">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8">
                                            <p:txEl>
                                              <p:pRg st="5" end="5"/>
                                            </p:txEl>
                                          </p:spTgt>
                                        </p:tgtEl>
                                        <p:attrNameLst>
                                          <p:attrName>style.visibility</p:attrName>
                                        </p:attrNameLst>
                                      </p:cBhvr>
                                      <p:to>
                                        <p:strVal val="visible"/>
                                      </p:to>
                                    </p:set>
                                    <p:animEffect transition="in" filter="fade">
                                      <p:cBhvr>
                                        <p:cTn id="22" dur="500"/>
                                        <p:tgtEl>
                                          <p:spTgt spid="4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Internal Audit Activities: </a:t>
            </a:r>
            <a:r>
              <a:rPr lang="en-US" sz="1800" dirty="0">
                <a:solidFill>
                  <a:srgbClr val="C71F3F"/>
                </a:solidFill>
                <a:latin typeface="Century Gothic" panose="020B0502020202020204" pitchFamily="34" charset="0"/>
              </a:rPr>
              <a:t>During a Crisis</a:t>
            </a:r>
            <a:endParaRPr lang="en-US" sz="1600"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24|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1217533"/>
            <a:ext cx="7850542" cy="166199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Monitor and assess the organization’s </a:t>
            </a:r>
            <a:r>
              <a:rPr lang="en-US" sz="1200" b="1" dirty="0">
                <a:solidFill>
                  <a:srgbClr val="C00000"/>
                </a:solidFill>
                <a:latin typeface="Century Gothic" panose="020B0502020202020204" pitchFamily="34" charset="0"/>
              </a:rPr>
              <a:t>response to an event </a:t>
            </a:r>
            <a:r>
              <a:rPr lang="en-US" sz="1200" dirty="0">
                <a:solidFill>
                  <a:prstClr val="black"/>
                </a:solidFill>
                <a:latin typeface="Century Gothic" panose="020B0502020202020204" pitchFamily="34" charset="0"/>
              </a:rPr>
              <a:t>and be an active participant on the crisis management team</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Monitor </a:t>
            </a:r>
            <a:r>
              <a:rPr lang="en-US" sz="1200" b="1" dirty="0">
                <a:solidFill>
                  <a:srgbClr val="C00000"/>
                </a:solidFill>
                <a:latin typeface="Century Gothic" panose="020B0502020202020204" pitchFamily="34" charset="0"/>
              </a:rPr>
              <a:t>outage details </a:t>
            </a:r>
            <a:r>
              <a:rPr lang="en-US" sz="1200" dirty="0">
                <a:solidFill>
                  <a:prstClr val="black"/>
                </a:solidFill>
                <a:latin typeface="Century Gothic" panose="020B0502020202020204" pitchFamily="34" charset="0"/>
              </a:rPr>
              <a:t>for subsequent audits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Participate in the wider </a:t>
            </a:r>
            <a:r>
              <a:rPr lang="en-US" sz="1200" b="1" dirty="0">
                <a:solidFill>
                  <a:srgbClr val="C00000"/>
                </a:solidFill>
                <a:latin typeface="Century Gothic" panose="020B0502020202020204" pitchFamily="34" charset="0"/>
              </a:rPr>
              <a:t>crisis management</a:t>
            </a:r>
            <a:r>
              <a:rPr lang="en-US" sz="1200" dirty="0">
                <a:solidFill>
                  <a:prstClr val="black"/>
                </a:solidFill>
                <a:latin typeface="Century Gothic" panose="020B0502020202020204" pitchFamily="34" charset="0"/>
              </a:rPr>
              <a:t> and </a:t>
            </a:r>
            <a:r>
              <a:rPr lang="en-US" sz="1200" b="1" dirty="0">
                <a:solidFill>
                  <a:srgbClr val="C00000"/>
                </a:solidFill>
                <a:latin typeface="Century Gothic" panose="020B0502020202020204" pitchFamily="34" charset="0"/>
              </a:rPr>
              <a:t>recovery process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Ensure that </a:t>
            </a:r>
            <a:r>
              <a:rPr lang="en-US" sz="1200" b="1" dirty="0">
                <a:solidFill>
                  <a:srgbClr val="C00000"/>
                </a:solidFill>
                <a:latin typeface="Century Gothic" panose="020B0502020202020204" pitchFamily="34" charset="0"/>
              </a:rPr>
              <a:t>risks</a:t>
            </a:r>
            <a:r>
              <a:rPr lang="en-US" sz="1200" dirty="0">
                <a:solidFill>
                  <a:prstClr val="black"/>
                </a:solidFill>
                <a:latin typeface="Century Gothic" panose="020B0502020202020204" pitchFamily="34" charset="0"/>
              </a:rPr>
              <a:t> associated with a crisis are understood and appropriate recommendations are provided</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844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1" end="1"/>
                                            </p:txEl>
                                          </p:spTgt>
                                        </p:tgtEl>
                                        <p:attrNameLst>
                                          <p:attrName>style.visibility</p:attrName>
                                        </p:attrNameLst>
                                      </p:cBhvr>
                                      <p:to>
                                        <p:strVal val="visible"/>
                                      </p:to>
                                    </p:set>
                                    <p:animEffect transition="in" filter="fade">
                                      <p:cBhvr>
                                        <p:cTn id="10" dur="500"/>
                                        <p:tgtEl>
                                          <p:spTgt spid="4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2" end="2"/>
                                            </p:txEl>
                                          </p:spTgt>
                                        </p:tgtEl>
                                        <p:attrNameLst>
                                          <p:attrName>style.visibility</p:attrName>
                                        </p:attrNameLst>
                                      </p:cBhvr>
                                      <p:to>
                                        <p:strVal val="visible"/>
                                      </p:to>
                                    </p:set>
                                    <p:animEffect transition="in" filter="fade">
                                      <p:cBhvr>
                                        <p:cTn id="13" dur="500"/>
                                        <p:tgtEl>
                                          <p:spTgt spid="4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8">
                                            <p:txEl>
                                              <p:pRg st="3" end="3"/>
                                            </p:txEl>
                                          </p:spTgt>
                                        </p:tgtEl>
                                        <p:attrNameLst>
                                          <p:attrName>style.visibility</p:attrName>
                                        </p:attrNameLst>
                                      </p:cBhvr>
                                      <p:to>
                                        <p:strVal val="visible"/>
                                      </p:to>
                                    </p:set>
                                    <p:animEffect transition="in" filter="fade">
                                      <p:cBhvr>
                                        <p:cTn id="16" dur="500"/>
                                        <p:tgtEl>
                                          <p:spTgt spid="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Internal Audit Activities: </a:t>
            </a:r>
            <a:r>
              <a:rPr lang="en-US" sz="1800" dirty="0">
                <a:solidFill>
                  <a:srgbClr val="C71F3F"/>
                </a:solidFill>
                <a:latin typeface="Century Gothic" panose="020B0502020202020204" pitchFamily="34" charset="0"/>
              </a:rPr>
              <a:t>After a Crisis</a:t>
            </a:r>
            <a:endParaRPr lang="en-US" sz="1600"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25|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1217533"/>
            <a:ext cx="7933669" cy="147732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Evaluate and report on the </a:t>
            </a:r>
            <a:r>
              <a:rPr lang="en-US" sz="1200" b="1" dirty="0">
                <a:solidFill>
                  <a:srgbClr val="C00000"/>
                </a:solidFill>
                <a:latin typeface="Century Gothic" panose="020B0502020202020204" pitchFamily="34" charset="0"/>
              </a:rPr>
              <a:t>effectiveness</a:t>
            </a:r>
            <a:r>
              <a:rPr lang="en-US" sz="1200" dirty="0">
                <a:solidFill>
                  <a:prstClr val="black"/>
                </a:solidFill>
                <a:latin typeface="Century Gothic" panose="020B0502020202020204" pitchFamily="34" charset="0"/>
              </a:rPr>
              <a:t> of the organization’s </a:t>
            </a:r>
            <a:r>
              <a:rPr lang="en-US" sz="1200" b="1" dirty="0">
                <a:solidFill>
                  <a:srgbClr val="C00000"/>
                </a:solidFill>
                <a:latin typeface="Century Gothic" panose="020B0502020202020204" pitchFamily="34" charset="0"/>
              </a:rPr>
              <a:t>recovery efforts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Continue to assess risk, provide guidance, and help develop </a:t>
            </a:r>
            <a:r>
              <a:rPr lang="en-US" sz="1200" b="1" dirty="0">
                <a:solidFill>
                  <a:srgbClr val="C00000"/>
                </a:solidFill>
                <a:latin typeface="Century Gothic" panose="020B0502020202020204" pitchFamily="34" charset="0"/>
              </a:rPr>
              <a:t>business improvement efforts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Perform assurance engagements to evaluate whether the results of </a:t>
            </a:r>
            <a:r>
              <a:rPr lang="en-US" sz="1200" b="1" dirty="0">
                <a:solidFill>
                  <a:srgbClr val="C00000"/>
                </a:solidFill>
                <a:latin typeface="Century Gothic" panose="020B0502020202020204" pitchFamily="34" charset="0"/>
              </a:rPr>
              <a:t>root-cause analysis </a:t>
            </a:r>
            <a:r>
              <a:rPr lang="en-US" sz="1200" dirty="0">
                <a:solidFill>
                  <a:prstClr val="black"/>
                </a:solidFill>
                <a:latin typeface="Century Gothic" panose="020B0502020202020204" pitchFamily="34" charset="0"/>
              </a:rPr>
              <a:t>is appropriately considered to update the BCP and CMP, as needed.</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Perform post-crisis reviews </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846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1" end="1"/>
                                            </p:txEl>
                                          </p:spTgt>
                                        </p:tgtEl>
                                        <p:attrNameLst>
                                          <p:attrName>style.visibility</p:attrName>
                                        </p:attrNameLst>
                                      </p:cBhvr>
                                      <p:to>
                                        <p:strVal val="visible"/>
                                      </p:to>
                                    </p:set>
                                    <p:animEffect transition="in" filter="fade">
                                      <p:cBhvr>
                                        <p:cTn id="10" dur="500"/>
                                        <p:tgtEl>
                                          <p:spTgt spid="4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2" end="2"/>
                                            </p:txEl>
                                          </p:spTgt>
                                        </p:tgtEl>
                                        <p:attrNameLst>
                                          <p:attrName>style.visibility</p:attrName>
                                        </p:attrNameLst>
                                      </p:cBhvr>
                                      <p:to>
                                        <p:strVal val="visible"/>
                                      </p:to>
                                    </p:set>
                                    <p:animEffect transition="in" filter="fade">
                                      <p:cBhvr>
                                        <p:cTn id="13" dur="500"/>
                                        <p:tgtEl>
                                          <p:spTgt spid="4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8">
                                            <p:txEl>
                                              <p:pRg st="3" end="3"/>
                                            </p:txEl>
                                          </p:spTgt>
                                        </p:tgtEl>
                                        <p:attrNameLst>
                                          <p:attrName>style.visibility</p:attrName>
                                        </p:attrNameLst>
                                      </p:cBhvr>
                                      <p:to>
                                        <p:strVal val="visible"/>
                                      </p:to>
                                    </p:set>
                                    <p:animEffect transition="in" filter="fade">
                                      <p:cBhvr>
                                        <p:cTn id="16" dur="500"/>
                                        <p:tgtEl>
                                          <p:spTgt spid="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Conduct Audits of the Recovery Processes and Plan Effectiveness</a:t>
            </a:r>
            <a:endParaRPr lang="en-US" sz="1600" b="1" i="1" dirty="0">
              <a:solidFill>
                <a:srgbClr val="C71F3F"/>
              </a:solidFill>
              <a:latin typeface="Century Gothic" panose="020B0502020202020204" pitchFamily="34" charset="0"/>
            </a:endParaRPr>
          </a:p>
        </p:txBody>
      </p:sp>
      <p:grpSp>
        <p:nvGrpSpPr>
          <p:cNvPr id="193" name="Google Shape;193;p17"/>
          <p:cNvGrpSpPr/>
          <p:nvPr/>
        </p:nvGrpSpPr>
        <p:grpSpPr>
          <a:xfrm>
            <a:off x="774555" y="853144"/>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26|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1217533"/>
            <a:ext cx="4694927" cy="200054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An </a:t>
            </a:r>
            <a:r>
              <a:rPr lang="en-US" sz="1200" b="1" dirty="0">
                <a:solidFill>
                  <a:srgbClr val="C00000"/>
                </a:solidFill>
                <a:latin typeface="Century Gothic" panose="020B0502020202020204" pitchFamily="34" charset="0"/>
              </a:rPr>
              <a:t>end-to-end review </a:t>
            </a:r>
            <a:r>
              <a:rPr lang="en-US" sz="1200" dirty="0">
                <a:solidFill>
                  <a:prstClr val="black"/>
                </a:solidFill>
                <a:latin typeface="Century Gothic" panose="020B0502020202020204" pitchFamily="34" charset="0"/>
              </a:rPr>
              <a:t>of the recovery process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An audit of the </a:t>
            </a:r>
            <a:r>
              <a:rPr lang="en-US" sz="1200" b="1" dirty="0">
                <a:solidFill>
                  <a:srgbClr val="C00000"/>
                </a:solidFill>
                <a:latin typeface="Century Gothic" panose="020B0502020202020204" pitchFamily="34" charset="0"/>
              </a:rPr>
              <a:t>effectiveness </a:t>
            </a:r>
            <a:r>
              <a:rPr lang="en-US" sz="1200" dirty="0">
                <a:solidFill>
                  <a:prstClr val="black"/>
                </a:solidFill>
                <a:latin typeface="Century Gothic" panose="020B0502020202020204" pitchFamily="34" charset="0"/>
              </a:rPr>
              <a:t>of the recovery process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A review of </a:t>
            </a:r>
            <a:r>
              <a:rPr lang="en-US" sz="1200" b="1" dirty="0">
                <a:solidFill>
                  <a:srgbClr val="C00000"/>
                </a:solidFill>
                <a:latin typeface="Century Gothic" panose="020B0502020202020204" pitchFamily="34" charset="0"/>
              </a:rPr>
              <a:t>controls</a:t>
            </a:r>
            <a:r>
              <a:rPr lang="en-US" sz="1200" dirty="0">
                <a:solidFill>
                  <a:prstClr val="black"/>
                </a:solidFill>
                <a:latin typeface="Century Gothic" panose="020B0502020202020204" pitchFamily="34" charset="0"/>
              </a:rPr>
              <a:t> and </a:t>
            </a:r>
            <a:r>
              <a:rPr lang="en-US" sz="1200" b="1" dirty="0">
                <a:solidFill>
                  <a:srgbClr val="C00000"/>
                </a:solidFill>
                <a:latin typeface="Century Gothic" panose="020B0502020202020204" pitchFamily="34" charset="0"/>
              </a:rPr>
              <a:t>special processes</a:t>
            </a:r>
            <a:r>
              <a:rPr lang="en-US" sz="1200" dirty="0">
                <a:solidFill>
                  <a:prstClr val="black"/>
                </a:solidFill>
                <a:latin typeface="Century Gothic" panose="020B0502020202020204" pitchFamily="34" charset="0"/>
              </a:rPr>
              <a:t> introduced outside the normal control framework</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An audit of management’s </a:t>
            </a:r>
            <a:r>
              <a:rPr lang="en-US" sz="1200" b="1" dirty="0">
                <a:solidFill>
                  <a:srgbClr val="C00000"/>
                </a:solidFill>
                <a:latin typeface="Century Gothic" panose="020B0502020202020204" pitchFamily="34" charset="0"/>
              </a:rPr>
              <a:t>data recovery</a:t>
            </a:r>
            <a:r>
              <a:rPr lang="en-US" sz="1200" dirty="0">
                <a:solidFill>
                  <a:prstClr val="black"/>
                </a:solidFill>
                <a:latin typeface="Century Gothic" panose="020B0502020202020204" pitchFamily="34" charset="0"/>
              </a:rPr>
              <a:t> processes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A review of actual BCP and CMP </a:t>
            </a:r>
            <a:r>
              <a:rPr lang="en-US" sz="1200" b="1" dirty="0">
                <a:solidFill>
                  <a:srgbClr val="C00000"/>
                </a:solidFill>
                <a:latin typeface="Century Gothic" panose="020B0502020202020204" pitchFamily="34" charset="0"/>
              </a:rPr>
              <a:t>variations</a:t>
            </a:r>
            <a:r>
              <a:rPr lang="en-US" sz="1200" dirty="0">
                <a:solidFill>
                  <a:prstClr val="black"/>
                </a:solidFill>
                <a:latin typeface="Century Gothic" panose="020B0502020202020204" pitchFamily="34" charset="0"/>
              </a:rPr>
              <a:t> following activation of the plans</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9417" y="887433"/>
            <a:ext cx="3508769" cy="3506264"/>
          </a:xfrm>
          <a:prstGeom prst="rect">
            <a:avLst/>
          </a:prstGeom>
        </p:spPr>
      </p:pic>
      <p:sp>
        <p:nvSpPr>
          <p:cNvPr id="32" name="Google Shape;191;p17">
            <a:extLst>
              <a:ext uri="{FF2B5EF4-FFF2-40B4-BE49-F238E27FC236}">
                <a16:creationId xmlns:a16="http://schemas.microsoft.com/office/drawing/2014/main" id="{547211A3-E45F-A1AE-51FE-8EEDD72C719D}"/>
              </a:ext>
            </a:extLst>
          </p:cNvPr>
          <p:cNvSpPr txBox="1"/>
          <p:nvPr/>
        </p:nvSpPr>
        <p:spPr>
          <a:xfrm>
            <a:off x="6997550" y="3730682"/>
            <a:ext cx="1966686" cy="300677"/>
          </a:xfrm>
          <a:prstGeom prst="rect">
            <a:avLst/>
          </a:prstGeom>
          <a:noFill/>
          <a:ln>
            <a:noFill/>
          </a:ln>
        </p:spPr>
        <p:txBody>
          <a:bodyPr spcFirstLastPara="1" wrap="square" lIns="68575" tIns="34275" rIns="68575" bIns="34275" anchor="t" anchorCtr="0">
            <a:noAutofit/>
          </a:bodyPr>
          <a:lstStyle/>
          <a:p>
            <a:pPr algn="ctr"/>
            <a:r>
              <a:rPr lang="en-US" sz="1050" b="1" dirty="0">
                <a:solidFill>
                  <a:schemeClr val="tx1"/>
                </a:solidFill>
                <a:latin typeface="+mj-lt"/>
              </a:rPr>
              <a:t>Recovery</a:t>
            </a:r>
            <a:endParaRPr lang="en-US" sz="1050" b="1" i="1" dirty="0">
              <a:solidFill>
                <a:schemeClr val="tx1"/>
              </a:solidFill>
              <a:latin typeface="+mj-lt"/>
            </a:endParaRPr>
          </a:p>
        </p:txBody>
      </p:sp>
    </p:spTree>
    <p:extLst>
      <p:ext uri="{BB962C8B-B14F-4D97-AF65-F5344CB8AC3E}">
        <p14:creationId xmlns:p14="http://schemas.microsoft.com/office/powerpoint/2010/main" val="355452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1" end="1"/>
                                            </p:txEl>
                                          </p:spTgt>
                                        </p:tgtEl>
                                        <p:attrNameLst>
                                          <p:attrName>style.visibility</p:attrName>
                                        </p:attrNameLst>
                                      </p:cBhvr>
                                      <p:to>
                                        <p:strVal val="visible"/>
                                      </p:to>
                                    </p:set>
                                    <p:animEffect transition="in" filter="fade">
                                      <p:cBhvr>
                                        <p:cTn id="10" dur="500"/>
                                        <p:tgtEl>
                                          <p:spTgt spid="4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2" end="2"/>
                                            </p:txEl>
                                          </p:spTgt>
                                        </p:tgtEl>
                                        <p:attrNameLst>
                                          <p:attrName>style.visibility</p:attrName>
                                        </p:attrNameLst>
                                      </p:cBhvr>
                                      <p:to>
                                        <p:strVal val="visible"/>
                                      </p:to>
                                    </p:set>
                                    <p:animEffect transition="in" filter="fade">
                                      <p:cBhvr>
                                        <p:cTn id="13" dur="500"/>
                                        <p:tgtEl>
                                          <p:spTgt spid="4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8">
                                            <p:txEl>
                                              <p:pRg st="3" end="3"/>
                                            </p:txEl>
                                          </p:spTgt>
                                        </p:tgtEl>
                                        <p:attrNameLst>
                                          <p:attrName>style.visibility</p:attrName>
                                        </p:attrNameLst>
                                      </p:cBhvr>
                                      <p:to>
                                        <p:strVal val="visible"/>
                                      </p:to>
                                    </p:set>
                                    <p:animEffect transition="in" filter="fade">
                                      <p:cBhvr>
                                        <p:cTn id="16" dur="500"/>
                                        <p:tgtEl>
                                          <p:spTgt spid="4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8">
                                            <p:txEl>
                                              <p:pRg st="4" end="4"/>
                                            </p:txEl>
                                          </p:spTgt>
                                        </p:tgtEl>
                                        <p:attrNameLst>
                                          <p:attrName>style.visibility</p:attrName>
                                        </p:attrNameLst>
                                      </p:cBhvr>
                                      <p:to>
                                        <p:strVal val="visible"/>
                                      </p:to>
                                    </p:set>
                                    <p:animEffect transition="in" filter="fade">
                                      <p:cBhvr>
                                        <p:cTn id="19" dur="500"/>
                                        <p:tgtEl>
                                          <p:spTgt spid="4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Participate in the Broader Recovery Process</a:t>
            </a:r>
            <a:endParaRPr lang="en-US" sz="1600" b="1"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27| www.ecovisalsabti.com</a:t>
            </a:r>
          </a:p>
        </p:txBody>
      </p:sp>
      <p:sp>
        <p:nvSpPr>
          <p:cNvPr id="48" name="Content Placeholder 16">
            <a:extLst>
              <a:ext uri="{FF2B5EF4-FFF2-40B4-BE49-F238E27FC236}">
                <a16:creationId xmlns:a16="http://schemas.microsoft.com/office/drawing/2014/main" id="{67F06966-32E6-9E67-F031-788E77C2F48B}"/>
              </a:ext>
            </a:extLst>
          </p:cNvPr>
          <p:cNvSpPr txBox="1"/>
          <p:nvPr/>
        </p:nvSpPr>
        <p:spPr>
          <a:xfrm>
            <a:off x="628440" y="1910030"/>
            <a:ext cx="4694927" cy="1323439"/>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Working on </a:t>
            </a:r>
            <a:r>
              <a:rPr lang="en-US" sz="1200" b="1" dirty="0">
                <a:solidFill>
                  <a:srgbClr val="C00000"/>
                </a:solidFill>
                <a:latin typeface="Century Gothic" panose="020B0502020202020204" pitchFamily="34" charset="0"/>
              </a:rPr>
              <a:t>recovery </a:t>
            </a:r>
            <a:r>
              <a:rPr lang="en-US" sz="1200" dirty="0">
                <a:solidFill>
                  <a:prstClr val="black"/>
                </a:solidFill>
                <a:latin typeface="Century Gothic" panose="020B0502020202020204" pitchFamily="34" charset="0"/>
              </a:rPr>
              <a:t>processes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Working on </a:t>
            </a:r>
            <a:r>
              <a:rPr lang="en-US" sz="1200" b="1" dirty="0">
                <a:solidFill>
                  <a:srgbClr val="C00000"/>
                </a:solidFill>
                <a:latin typeface="Century Gothic" panose="020B0502020202020204" pitchFamily="34" charset="0"/>
              </a:rPr>
              <a:t>revisions</a:t>
            </a:r>
            <a:r>
              <a:rPr lang="en-US" sz="1200" dirty="0">
                <a:solidFill>
                  <a:prstClr val="black"/>
                </a:solidFill>
                <a:latin typeface="Century Gothic" panose="020B0502020202020204" pitchFamily="34" charset="0"/>
              </a:rPr>
              <a:t> to normal business processes</a:t>
            </a:r>
          </a:p>
          <a:p>
            <a:pPr marL="571500" indent="-457200" algn="just">
              <a:spcBef>
                <a:spcPts val="600"/>
              </a:spcBef>
              <a:spcAft>
                <a:spcPts val="600"/>
              </a:spcAft>
              <a:buFont typeface="+mj-lt"/>
              <a:buAutoNum type="arabicPeriod"/>
            </a:pPr>
            <a:r>
              <a:rPr lang="en-US" sz="1200" dirty="0">
                <a:solidFill>
                  <a:prstClr val="black"/>
                </a:solidFill>
                <a:latin typeface="Century Gothic" panose="020B0502020202020204" pitchFamily="34" charset="0"/>
              </a:rPr>
              <a:t>Using </a:t>
            </a:r>
            <a:r>
              <a:rPr lang="en-US" sz="1200" b="1" dirty="0">
                <a:solidFill>
                  <a:srgbClr val="C00000"/>
                </a:solidFill>
                <a:latin typeface="Century Gothic" panose="020B0502020202020204" pitchFamily="34" charset="0"/>
              </a:rPr>
              <a:t>alternate defined </a:t>
            </a:r>
            <a:r>
              <a:rPr lang="en-US" sz="1200" dirty="0">
                <a:solidFill>
                  <a:prstClr val="black"/>
                </a:solidFill>
                <a:latin typeface="Century Gothic" panose="020B0502020202020204" pitchFamily="34" charset="0"/>
              </a:rPr>
              <a:t>procedures to carry out activities for which normal processes have been disrupted</a:t>
            </a:r>
            <a:endParaRPr lang="en-US" sz="1200" b="1" dirty="0">
              <a:solidFill>
                <a:srgbClr val="C00000"/>
              </a:solidFill>
              <a:latin typeface="Century Gothic" panose="020B0502020202020204" pitchFamily="34" charset="0"/>
            </a:endParaRP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ontent Placeholder 16">
            <a:extLst>
              <a:ext uri="{FF2B5EF4-FFF2-40B4-BE49-F238E27FC236}">
                <a16:creationId xmlns:a16="http://schemas.microsoft.com/office/drawing/2014/main" id="{8FA3B086-0D70-26A3-9496-32BB9817AA31}"/>
              </a:ext>
            </a:extLst>
          </p:cNvPr>
          <p:cNvSpPr txBox="1"/>
          <p:nvPr/>
        </p:nvSpPr>
        <p:spPr>
          <a:xfrm>
            <a:off x="515026" y="724341"/>
            <a:ext cx="7800268" cy="461665"/>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lgn="just">
              <a:spcBef>
                <a:spcPts val="600"/>
              </a:spcBef>
              <a:spcAft>
                <a:spcPts val="600"/>
              </a:spcAft>
              <a:buNone/>
            </a:pPr>
            <a:r>
              <a:rPr lang="en-US" sz="1200" dirty="0">
                <a:solidFill>
                  <a:prstClr val="black"/>
                </a:solidFill>
                <a:latin typeface="Century Gothic" panose="020B0502020202020204" pitchFamily="34" charset="0"/>
              </a:rPr>
              <a:t>Internal auditors may be requested by organizational leadership to lend </a:t>
            </a:r>
            <a:r>
              <a:rPr lang="en-US" sz="1200" b="1" dirty="0">
                <a:solidFill>
                  <a:srgbClr val="C00000"/>
                </a:solidFill>
                <a:latin typeface="Century Gothic" panose="020B0502020202020204" pitchFamily="34" charset="0"/>
              </a:rPr>
              <a:t>additional support </a:t>
            </a:r>
            <a:r>
              <a:rPr lang="en-US" sz="1200" dirty="0">
                <a:solidFill>
                  <a:prstClr val="black"/>
                </a:solidFill>
                <a:latin typeface="Century Gothic" panose="020B0502020202020204" pitchFamily="34" charset="0"/>
              </a:rPr>
              <a:t>to operational staff who are either:</a:t>
            </a:r>
          </a:p>
        </p:txBody>
      </p:sp>
      <p:pic>
        <p:nvPicPr>
          <p:cNvPr id="19" name="Picture 2">
            <a:extLst>
              <a:ext uri="{FF2B5EF4-FFF2-40B4-BE49-F238E27FC236}">
                <a16:creationId xmlns:a16="http://schemas.microsoft.com/office/drawing/2014/main" id="{B26C5369-1809-B69D-FDDB-E526251AFB7A}"/>
              </a:ext>
            </a:extLst>
          </p:cNvPr>
          <p:cNvPicPr>
            <a:picLocks noChangeAspect="1" noChangeArrowheads="1" noCrop="1"/>
          </p:cNvPicPr>
          <p:nvPr/>
        </p:nvPicPr>
        <p:blipFill>
          <a:blip r:embed="rId4"/>
          <a:srcRect/>
          <a:stretch>
            <a:fillRect/>
          </a:stretch>
        </p:blipFill>
        <p:spPr bwMode="auto">
          <a:xfrm>
            <a:off x="5230094" y="1683974"/>
            <a:ext cx="3200400" cy="224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93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Effect transition="in" filter="fade">
                                      <p:cBhvr>
                                        <p:cTn id="7" dur="500"/>
                                        <p:tgtEl>
                                          <p:spTgt spid="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1" end="1"/>
                                            </p:txEl>
                                          </p:spTgt>
                                        </p:tgtEl>
                                        <p:attrNameLst>
                                          <p:attrName>style.visibility</p:attrName>
                                        </p:attrNameLst>
                                      </p:cBhvr>
                                      <p:to>
                                        <p:strVal val="visible"/>
                                      </p:to>
                                    </p:set>
                                    <p:animEffect transition="in" filter="fade">
                                      <p:cBhvr>
                                        <p:cTn id="10" dur="500"/>
                                        <p:tgtEl>
                                          <p:spTgt spid="4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2" end="2"/>
                                            </p:txEl>
                                          </p:spTgt>
                                        </p:tgtEl>
                                        <p:attrNameLst>
                                          <p:attrName>style.visibility</p:attrName>
                                        </p:attrNameLst>
                                      </p:cBhvr>
                                      <p:to>
                                        <p:strVal val="visible"/>
                                      </p:to>
                                    </p:set>
                                    <p:animEffect transition="in" filter="fade">
                                      <p:cBhvr>
                                        <p:cTn id="13" dur="500"/>
                                        <p:tgtEl>
                                          <p:spTgt spid="4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xEl>
                                              <p:pRg st="0" end="0"/>
                                            </p:txEl>
                                          </p:spTgt>
                                        </p:tgtEl>
                                        <p:attrNameLst>
                                          <p:attrName>style.visibility</p:attrName>
                                        </p:attrNameLst>
                                      </p:cBhvr>
                                      <p:to>
                                        <p:strVal val="visible"/>
                                      </p:to>
                                    </p:set>
                                    <p:animEffect transition="in" filter="fade">
                                      <p:cBhvr>
                                        <p:cTn id="16"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24;p15">
            <a:extLst>
              <a:ext uri="{FF2B5EF4-FFF2-40B4-BE49-F238E27FC236}">
                <a16:creationId xmlns:a16="http://schemas.microsoft.com/office/drawing/2014/main" id="{87A61D78-0CD8-1843-FE44-CF2A19BFD91B}"/>
              </a:ext>
            </a:extLst>
          </p:cNvPr>
          <p:cNvSpPr/>
          <p:nvPr/>
        </p:nvSpPr>
        <p:spPr>
          <a:xfrm rot="-671048">
            <a:off x="5840639" y="617813"/>
            <a:ext cx="3576429" cy="3576429"/>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0" name="Google Shape;125;p15">
            <a:extLst>
              <a:ext uri="{FF2B5EF4-FFF2-40B4-BE49-F238E27FC236}">
                <a16:creationId xmlns:a16="http://schemas.microsoft.com/office/drawing/2014/main" id="{EF827BE2-5736-7326-8669-647C7EDE2BBE}"/>
              </a:ext>
            </a:extLst>
          </p:cNvPr>
          <p:cNvGrpSpPr/>
          <p:nvPr/>
        </p:nvGrpSpPr>
        <p:grpSpPr>
          <a:xfrm rot="-671048">
            <a:off x="5580298" y="324859"/>
            <a:ext cx="4097111" cy="4162338"/>
            <a:chOff x="9124043" y="-2040757"/>
            <a:chExt cx="5462814" cy="5549784"/>
          </a:xfrm>
        </p:grpSpPr>
        <p:sp>
          <p:nvSpPr>
            <p:cNvPr id="11" name="Google Shape;126;p15">
              <a:extLst>
                <a:ext uri="{FF2B5EF4-FFF2-40B4-BE49-F238E27FC236}">
                  <a16:creationId xmlns:a16="http://schemas.microsoft.com/office/drawing/2014/main" id="{1C665708-A31D-0E14-C2E1-C2F70C4DEF80}"/>
                </a:ext>
              </a:extLst>
            </p:cNvPr>
            <p:cNvSpPr/>
            <p:nvPr/>
          </p:nvSpPr>
          <p:spPr>
            <a:xfrm>
              <a:off x="11447915" y="334710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2" name="Google Shape;127;p15">
              <a:extLst>
                <a:ext uri="{FF2B5EF4-FFF2-40B4-BE49-F238E27FC236}">
                  <a16:creationId xmlns:a16="http://schemas.microsoft.com/office/drawing/2014/main" id="{821F0D6E-CD86-68D7-36C7-9FED5FBD6B16}"/>
                </a:ext>
              </a:extLst>
            </p:cNvPr>
            <p:cNvSpPr/>
            <p:nvPr/>
          </p:nvSpPr>
          <p:spPr>
            <a:xfrm>
              <a:off x="9124043" y="-2040757"/>
              <a:ext cx="5462814" cy="5462814"/>
            </a:xfrm>
            <a:prstGeom prst="ellipse">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3" name="Google Shape;128;p15">
              <a:extLst>
                <a:ext uri="{FF2B5EF4-FFF2-40B4-BE49-F238E27FC236}">
                  <a16:creationId xmlns:a16="http://schemas.microsoft.com/office/drawing/2014/main" id="{0DE93B77-9683-511B-0D56-18854FC9AEA8}"/>
                </a:ext>
              </a:extLst>
            </p:cNvPr>
            <p:cNvSpPr/>
            <p:nvPr/>
          </p:nvSpPr>
          <p:spPr>
            <a:xfrm>
              <a:off x="12552815" y="-2009573"/>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sp>
        <p:nvSpPr>
          <p:cNvPr id="2" name="Title 4">
            <a:extLst>
              <a:ext uri="{FF2B5EF4-FFF2-40B4-BE49-F238E27FC236}">
                <a16:creationId xmlns:a16="http://schemas.microsoft.com/office/drawing/2014/main" id="{E0E898AF-FC51-4618-A1E4-275BB7A581C6}"/>
              </a:ext>
            </a:extLst>
          </p:cNvPr>
          <p:cNvSpPr txBox="1">
            <a:spLocks/>
          </p:cNvSpPr>
          <p:nvPr/>
        </p:nvSpPr>
        <p:spPr>
          <a:xfrm>
            <a:off x="6162675" y="1732550"/>
            <a:ext cx="3004313" cy="948007"/>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a:solidFill>
                  <a:schemeClr val="bg1"/>
                </a:solidFill>
                <a:latin typeface="Century Gothic" panose="020B0502020202020204" pitchFamily="34" charset="0"/>
              </a:rPr>
              <a:t>Take-on for </a:t>
            </a:r>
          </a:p>
          <a:p>
            <a:pPr algn="ctr"/>
            <a:r>
              <a:rPr lang="en-US" sz="3200" b="1" dirty="0">
                <a:solidFill>
                  <a:schemeClr val="bg1"/>
                </a:solidFill>
                <a:latin typeface="Century Gothic" panose="020B0502020202020204" pitchFamily="34" charset="0"/>
              </a:rPr>
              <a:t>Today’s Session! </a:t>
            </a:r>
          </a:p>
        </p:txBody>
      </p:sp>
      <p:sp>
        <p:nvSpPr>
          <p:cNvPr id="3"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08A9A629-0B82-41AE-0FA5-A95C739FE3E0}"/>
              </a:ext>
            </a:extLst>
          </p:cNvPr>
          <p:cNvSpPr/>
          <p:nvPr/>
        </p:nvSpPr>
        <p:spPr bwMode="gray">
          <a:xfrm>
            <a:off x="1733445" y="666292"/>
            <a:ext cx="3794307" cy="998999"/>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tx1">
                    <a:lumMod val="75000"/>
                    <a:lumOff val="25000"/>
                  </a:schemeClr>
                </a:solidFill>
                <a:latin typeface="Century Gothic" panose="020B0502020202020204" pitchFamily="34" charset="0"/>
                <a:cs typeface="Calibri" panose="020F0502020204030204" pitchFamily="34" charset="0"/>
              </a:rPr>
              <a:t>Introduction to </a:t>
            </a:r>
            <a:r>
              <a:rPr lang="en-US" sz="2000" kern="0" dirty="0">
                <a:effectLst/>
                <a:latin typeface="Century Gothic" panose="020B0502020202020204" pitchFamily="34" charset="0"/>
                <a:ea typeface="MS PGothic" panose="020B0600070205080204" pitchFamily="34" charset="-128"/>
              </a:rPr>
              <a:t>Business Continuity Management (BCM)</a:t>
            </a:r>
            <a:endParaRPr lang="en-US" sz="2000" kern="0" dirty="0">
              <a:solidFill>
                <a:schemeClr val="tx1">
                  <a:lumMod val="75000"/>
                  <a:lumOff val="25000"/>
                </a:schemeClr>
              </a:solidFill>
              <a:latin typeface="Century Gothic" panose="020B0502020202020204" pitchFamily="34" charset="0"/>
              <a:cs typeface="Calibri" panose="020F0502020204030204" pitchFamily="34" charset="0"/>
            </a:endParaRPr>
          </a:p>
        </p:txBody>
      </p:sp>
      <p:sp>
        <p:nvSpPr>
          <p:cNvPr id="4"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098CD2A3-72BC-092E-F24A-BE9DEB013BCD}"/>
              </a:ext>
            </a:extLst>
          </p:cNvPr>
          <p:cNvSpPr/>
          <p:nvPr/>
        </p:nvSpPr>
        <p:spPr bwMode="gray">
          <a:xfrm>
            <a:off x="926758" y="559395"/>
            <a:ext cx="926630" cy="1206065"/>
          </a:xfrm>
          <a:prstGeom prst="roundRect">
            <a:avLst>
              <a:gd name="adj" fmla="val 9083"/>
            </a:avLst>
          </a:prstGeom>
          <a:solidFill>
            <a:srgbClr val="C71F3F"/>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1</a:t>
            </a:r>
          </a:p>
        </p:txBody>
      </p:sp>
      <p:sp>
        <p:nvSpPr>
          <p:cNvPr id="5"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7E7475B5-75F7-0E10-CB43-EC054822BF7B}"/>
              </a:ext>
            </a:extLst>
          </p:cNvPr>
          <p:cNvSpPr/>
          <p:nvPr/>
        </p:nvSpPr>
        <p:spPr bwMode="gray">
          <a:xfrm>
            <a:off x="1692277" y="2114671"/>
            <a:ext cx="3792064" cy="965249"/>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tx1">
                    <a:lumMod val="75000"/>
                    <a:lumOff val="25000"/>
                  </a:schemeClr>
                </a:solidFill>
                <a:latin typeface="Century Gothic" panose="020B0502020202020204" pitchFamily="34" charset="0"/>
                <a:cs typeface="Arial" panose="020B0604020202020204" pitchFamily="34" charset="0"/>
              </a:rPr>
              <a:t>Internal Audit Evaluation of Key BCM Elements</a:t>
            </a:r>
          </a:p>
        </p:txBody>
      </p:sp>
      <p:sp>
        <p:nvSpPr>
          <p:cNvPr id="6"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C483303C-4385-8722-7018-2F4180FE0783}"/>
              </a:ext>
            </a:extLst>
          </p:cNvPr>
          <p:cNvSpPr/>
          <p:nvPr/>
        </p:nvSpPr>
        <p:spPr bwMode="gray">
          <a:xfrm>
            <a:off x="930298" y="2007774"/>
            <a:ext cx="926630" cy="1105317"/>
          </a:xfrm>
          <a:prstGeom prst="roundRect">
            <a:avLst>
              <a:gd name="adj" fmla="val 9083"/>
            </a:avLst>
          </a:prstGeom>
          <a:solidFill>
            <a:srgbClr val="C71F3F"/>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2</a:t>
            </a:r>
          </a:p>
        </p:txBody>
      </p:sp>
      <p:sp>
        <p:nvSpPr>
          <p:cNvPr id="7" name="Rechteck 7" descr="&#10;&#10;&#10;&#10;&#10;&#10;&#10;&#10;&#10;&#10;&#10;&#10;&#10;&#10;&#10;&#10;&#10;&#10;&#10;&#10;&#10;&#10;&#10;&#10;&#10;&#10;&#10;&#10;&#10;&#10;&#10;&#10;&#10;&#10;&#10;&#10;&#10;&#10;&#10;&#10;&#10;&#10;&#10;&#10;&#10;&#10;&#10;&#10;&#10;&#10;&#10;&#10;&#10;&#10;&#10;&#10;&#10;&#10;&#10;www.PresentationLoad.com">
            <a:extLst>
              <a:ext uri="{FF2B5EF4-FFF2-40B4-BE49-F238E27FC236}">
                <a16:creationId xmlns:a16="http://schemas.microsoft.com/office/drawing/2014/main" id="{95A4996D-7D7A-0AE2-5B21-8EE20C1E6757}"/>
              </a:ext>
            </a:extLst>
          </p:cNvPr>
          <p:cNvSpPr/>
          <p:nvPr/>
        </p:nvSpPr>
        <p:spPr bwMode="gray">
          <a:xfrm>
            <a:off x="1692277" y="3471019"/>
            <a:ext cx="3783085" cy="1013672"/>
          </a:xfrm>
          <a:prstGeom prst="rect">
            <a:avLst/>
          </a:prstGeom>
          <a:noFill/>
          <a:ln w="12700">
            <a:solidFill>
              <a:schemeClr val="bg1"/>
            </a:solidFill>
            <a:miter lim="800000"/>
          </a:ln>
          <a:effectLst/>
        </p:spPr>
        <p:txBody>
          <a:bodyPr lIns="324000" tIns="36000" rIns="216000" bIns="36000" anchor="ctr"/>
          <a:lstStyle/>
          <a:p>
            <a:pPr>
              <a:defRPr/>
            </a:pPr>
            <a:r>
              <a:rPr lang="en-US" sz="2000" kern="0" dirty="0">
                <a:solidFill>
                  <a:schemeClr val="tx1">
                    <a:lumMod val="75000"/>
                    <a:lumOff val="25000"/>
                  </a:schemeClr>
                </a:solidFill>
                <a:latin typeface="Century Gothic" panose="020B0502020202020204" pitchFamily="34" charset="0"/>
                <a:cs typeface="Arial" panose="020B0604020202020204" pitchFamily="34" charset="0"/>
              </a:rPr>
              <a:t>Sample Work Programs for BCM Assurance or Advisory Engagements</a:t>
            </a:r>
          </a:p>
        </p:txBody>
      </p:sp>
      <p:sp>
        <p:nvSpPr>
          <p:cNvPr id="8" name="Abgerundetes Rechteck 3" descr="&#10;&#10;&#10;&#10;&#10;&#10;&#10;&#10;&#10;&#10;&#10;&#10;&#10;&#10;&#10;&#10;&#10;&#10;&#10;&#10;&#10;&#10;&#10;&#10;&#10;&#10;&#10;&#10;&#10;&#10;&#10;&#10;&#10;&#10;&#10;&#10;&#10;&#10;&#10;&#10;&#10;&#10;&#10;&#10;&#10;&#10;&#10;&#10;&#10;&#10;&#10;&#10;&#10;&#10;&#10;&#10;&#10;&#10;&#10;www.PresentationLoad.com">
            <a:extLst>
              <a:ext uri="{FF2B5EF4-FFF2-40B4-BE49-F238E27FC236}">
                <a16:creationId xmlns:a16="http://schemas.microsoft.com/office/drawing/2014/main" id="{67C0171D-5CDB-3DD8-06EC-1791B9D66E0F}"/>
              </a:ext>
            </a:extLst>
          </p:cNvPr>
          <p:cNvSpPr/>
          <p:nvPr/>
        </p:nvSpPr>
        <p:spPr bwMode="gray">
          <a:xfrm>
            <a:off x="944469" y="3398575"/>
            <a:ext cx="926630" cy="1086116"/>
          </a:xfrm>
          <a:prstGeom prst="roundRect">
            <a:avLst>
              <a:gd name="adj" fmla="val 9083"/>
            </a:avLst>
          </a:prstGeom>
          <a:solidFill>
            <a:srgbClr val="C71F3F"/>
          </a:solidFill>
          <a:ln w="12700">
            <a:noFill/>
            <a:round/>
          </a:ln>
          <a:scene3d>
            <a:camera prst="perspectiveRelaxed" fov="3600000">
              <a:rot lat="20999999" lon="19499988" rev="0"/>
            </a:camera>
            <a:lightRig rig="threePt" dir="t"/>
          </a:scene3d>
          <a:sp3d extrusionH="787400">
            <a:bevelT w="63500" h="63500"/>
            <a:bevelB w="63500" h="63500"/>
          </a:sp3d>
        </p:spPr>
        <p:txBody>
          <a:bodyPr rtlCol="0" anchor="ctr"/>
          <a:lstStyle/>
          <a:p>
            <a:pPr algn="ctr">
              <a:defRPr/>
            </a:pPr>
            <a:r>
              <a:rPr lang="en-US" sz="3600" b="1" kern="0" dirty="0">
                <a:solidFill>
                  <a:srgbClr val="FFFFFF"/>
                </a:solidFill>
                <a:effectLst>
                  <a:innerShdw blurRad="63500" dist="50800" dir="18900000">
                    <a:prstClr val="black">
                      <a:alpha val="50000"/>
                    </a:prstClr>
                  </a:innerShdw>
                </a:effectLst>
                <a:latin typeface="Calibri" panose="020F0502020204030204"/>
                <a:cs typeface="Arial" panose="020B0604020202020204" pitchFamily="34" charset="0"/>
              </a:rPr>
              <a:t>3</a:t>
            </a:r>
          </a:p>
        </p:txBody>
      </p:sp>
      <p:grpSp>
        <p:nvGrpSpPr>
          <p:cNvPr id="14" name="Google Shape;193;p17">
            <a:extLst>
              <a:ext uri="{FF2B5EF4-FFF2-40B4-BE49-F238E27FC236}">
                <a16:creationId xmlns:a16="http://schemas.microsoft.com/office/drawing/2014/main" id="{A18B22BB-AC31-6DA8-57AD-08F9C27C0CE7}"/>
              </a:ext>
            </a:extLst>
          </p:cNvPr>
          <p:cNvGrpSpPr/>
          <p:nvPr/>
        </p:nvGrpSpPr>
        <p:grpSpPr>
          <a:xfrm>
            <a:off x="2031398" y="4539990"/>
            <a:ext cx="2974943" cy="34289"/>
            <a:chOff x="5029200" y="2769580"/>
            <a:chExt cx="3966590" cy="45719"/>
          </a:xfrm>
        </p:grpSpPr>
        <p:sp>
          <p:nvSpPr>
            <p:cNvPr id="15" name="Google Shape;194;p17">
              <a:extLst>
                <a:ext uri="{FF2B5EF4-FFF2-40B4-BE49-F238E27FC236}">
                  <a16:creationId xmlns:a16="http://schemas.microsoft.com/office/drawing/2014/main" id="{CED4CEBE-9013-C507-93DC-627625689B75}"/>
                </a:ext>
              </a:extLst>
            </p:cNvPr>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6" name="Google Shape;195;p17">
              <a:extLst>
                <a:ext uri="{FF2B5EF4-FFF2-40B4-BE49-F238E27FC236}">
                  <a16:creationId xmlns:a16="http://schemas.microsoft.com/office/drawing/2014/main" id="{91643DDA-48DE-E719-C278-B85D6E75A72A}"/>
                </a:ext>
              </a:extLst>
            </p:cNvPr>
            <p:cNvCxnSpPr>
              <a:cxnSpLocks/>
            </p:cNvCxnSpPr>
            <p:nvPr/>
          </p:nvCxnSpPr>
          <p:spPr>
            <a:xfrm>
              <a:off x="5711825" y="2792439"/>
              <a:ext cx="3283965" cy="0"/>
            </a:xfrm>
            <a:prstGeom prst="straightConnector1">
              <a:avLst/>
            </a:prstGeom>
            <a:noFill/>
            <a:ln w="9525" cap="flat" cmpd="sng">
              <a:solidFill>
                <a:srgbClr val="C00000"/>
              </a:solidFill>
              <a:prstDash val="solid"/>
              <a:miter lim="800000"/>
              <a:headEnd type="none" w="sm" len="sm"/>
              <a:tailEnd type="none" w="sm" len="sm"/>
            </a:ln>
          </p:spPr>
        </p:cxnSp>
      </p:grpSp>
    </p:spTree>
    <p:extLst>
      <p:ext uri="{BB962C8B-B14F-4D97-AF65-F5344CB8AC3E}">
        <p14:creationId xmlns:p14="http://schemas.microsoft.com/office/powerpoint/2010/main" val="30934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pSp>
        <p:nvGrpSpPr>
          <p:cNvPr id="161" name="Google Shape;161;p16"/>
          <p:cNvGrpSpPr/>
          <p:nvPr/>
        </p:nvGrpSpPr>
        <p:grpSpPr>
          <a:xfrm>
            <a:off x="1149760" y="1340984"/>
            <a:ext cx="2033588" cy="2033588"/>
            <a:chOff x="-1266371" y="4076700"/>
            <a:chExt cx="4165600" cy="4165600"/>
          </a:xfrm>
        </p:grpSpPr>
        <p:sp>
          <p:nvSpPr>
            <p:cNvPr id="162" name="Google Shape;162;p16"/>
            <p:cNvSpPr/>
            <p:nvPr/>
          </p:nvSpPr>
          <p:spPr>
            <a:xfrm>
              <a:off x="-1025071" y="4318000"/>
              <a:ext cx="3683000" cy="3683000"/>
            </a:xfrm>
            <a:prstGeom prst="ellipse">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63" name="Google Shape;163;p16"/>
            <p:cNvGrpSpPr/>
            <p:nvPr/>
          </p:nvGrpSpPr>
          <p:grpSpPr>
            <a:xfrm>
              <a:off x="-1266371" y="4076700"/>
              <a:ext cx="4165600" cy="4165600"/>
              <a:chOff x="-1266371" y="4076700"/>
              <a:chExt cx="4165600" cy="4165600"/>
            </a:xfrm>
          </p:grpSpPr>
          <p:sp>
            <p:nvSpPr>
              <p:cNvPr id="164" name="Google Shape;164;p16"/>
              <p:cNvSpPr/>
              <p:nvPr/>
            </p:nvSpPr>
            <p:spPr>
              <a:xfrm>
                <a:off x="2697616" y="5348316"/>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65" name="Google Shape;165;p16"/>
              <p:cNvSpPr/>
              <p:nvPr/>
            </p:nvSpPr>
            <p:spPr>
              <a:xfrm>
                <a:off x="-1266371" y="4076700"/>
                <a:ext cx="4165600" cy="4165600"/>
              </a:xfrm>
              <a:prstGeom prst="ellipse">
                <a:avLst/>
              </a:prstGeom>
              <a:no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66" name="Google Shape;166;p16"/>
              <p:cNvSpPr/>
              <p:nvPr/>
            </p:nvSpPr>
            <p:spPr>
              <a:xfrm>
                <a:off x="-920228" y="734608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sp>
        <p:nvSpPr>
          <p:cNvPr id="167" name="Google Shape;167;p16"/>
          <p:cNvSpPr txBox="1"/>
          <p:nvPr/>
        </p:nvSpPr>
        <p:spPr>
          <a:xfrm>
            <a:off x="1482774" y="1902319"/>
            <a:ext cx="1367561" cy="284693"/>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tr-TR" sz="1400" dirty="0">
                <a:solidFill>
                  <a:schemeClr val="lt1"/>
                </a:solidFill>
                <a:latin typeface="Century Gothic"/>
                <a:ea typeface="Century Gothic"/>
                <a:cs typeface="Century Gothic"/>
                <a:sym typeface="Century Gothic"/>
              </a:rPr>
              <a:t>PART </a:t>
            </a:r>
            <a:r>
              <a:rPr lang="en-US" sz="1400" dirty="0">
                <a:solidFill>
                  <a:schemeClr val="lt1"/>
                </a:solidFill>
                <a:latin typeface="Century Gothic"/>
                <a:ea typeface="Century Gothic"/>
                <a:cs typeface="Century Gothic"/>
                <a:sym typeface="Century Gothic"/>
              </a:rPr>
              <a:t>THREE</a:t>
            </a:r>
            <a:r>
              <a:rPr lang="tr-TR" sz="1400" dirty="0">
                <a:solidFill>
                  <a:schemeClr val="lt1"/>
                </a:solidFill>
                <a:latin typeface="Century Gothic"/>
                <a:ea typeface="Century Gothic"/>
                <a:cs typeface="Century Gothic"/>
                <a:sym typeface="Century Gothic"/>
              </a:rPr>
              <a:t> </a:t>
            </a:r>
            <a:endParaRPr sz="1400" dirty="0">
              <a:solidFill>
                <a:schemeClr val="lt1"/>
              </a:solidFill>
              <a:latin typeface="Century Gothic"/>
              <a:ea typeface="Century Gothic"/>
              <a:cs typeface="Century Gothic"/>
              <a:sym typeface="Century Gothic"/>
            </a:endParaRPr>
          </a:p>
        </p:txBody>
      </p:sp>
      <p:sp>
        <p:nvSpPr>
          <p:cNvPr id="168" name="Google Shape;168;p16"/>
          <p:cNvSpPr txBox="1"/>
          <p:nvPr/>
        </p:nvSpPr>
        <p:spPr>
          <a:xfrm>
            <a:off x="1722885" y="2185103"/>
            <a:ext cx="887341" cy="830997"/>
          </a:xfrm>
          <a:prstGeom prst="rect">
            <a:avLst/>
          </a:prstGeom>
          <a:noFill/>
          <a:ln>
            <a:noFill/>
          </a:ln>
        </p:spPr>
        <p:txBody>
          <a:bodyPr spcFirstLastPara="1" wrap="square" lIns="68575" tIns="34275" rIns="68575" bIns="34275" anchor="t" anchorCtr="0">
            <a:noAutofit/>
          </a:bodyPr>
          <a:lstStyle/>
          <a:p>
            <a:pPr marL="0" marR="0" lvl="0" indent="0" algn="just" rtl="0">
              <a:spcBef>
                <a:spcPts val="0"/>
              </a:spcBef>
              <a:spcAft>
                <a:spcPts val="0"/>
              </a:spcAft>
              <a:buNone/>
            </a:pPr>
            <a:r>
              <a:rPr lang="tr-TR" sz="5000" b="1" dirty="0">
                <a:solidFill>
                  <a:schemeClr val="lt1"/>
                </a:solidFill>
                <a:latin typeface="Century Gothic"/>
                <a:ea typeface="Century Gothic"/>
                <a:cs typeface="Century Gothic"/>
                <a:sym typeface="Century Gothic"/>
              </a:rPr>
              <a:t>0</a:t>
            </a:r>
            <a:r>
              <a:rPr lang="en-US" sz="5000" b="1" dirty="0">
                <a:solidFill>
                  <a:schemeClr val="lt1"/>
                </a:solidFill>
                <a:latin typeface="Century Gothic"/>
                <a:ea typeface="Century Gothic"/>
                <a:cs typeface="Century Gothic"/>
                <a:sym typeface="Century Gothic"/>
              </a:rPr>
              <a:t>3</a:t>
            </a:r>
            <a:endParaRPr sz="5000" b="1" dirty="0">
              <a:solidFill>
                <a:schemeClr val="lt1"/>
              </a:solidFill>
              <a:latin typeface="Century Gothic"/>
              <a:ea typeface="Century Gothic"/>
              <a:cs typeface="Century Gothic"/>
              <a:sym typeface="Century Gothic"/>
            </a:endParaRPr>
          </a:p>
        </p:txBody>
      </p:sp>
      <p:sp>
        <p:nvSpPr>
          <p:cNvPr id="169" name="Google Shape;169;p16"/>
          <p:cNvSpPr txBox="1"/>
          <p:nvPr/>
        </p:nvSpPr>
        <p:spPr>
          <a:xfrm>
            <a:off x="3551163" y="1211001"/>
            <a:ext cx="5011589" cy="1805099"/>
          </a:xfrm>
          <a:prstGeom prst="rect">
            <a:avLst/>
          </a:prstGeom>
          <a:noFill/>
          <a:ln>
            <a:noFill/>
          </a:ln>
        </p:spPr>
        <p:txBody>
          <a:bodyPr spcFirstLastPara="1" wrap="square" lIns="68575" tIns="34275" rIns="68575" bIns="34275" anchor="t" anchorCtr="0">
            <a:noAutofit/>
          </a:bodyPr>
          <a:lstStyle/>
          <a:p>
            <a:pPr>
              <a:defRPr/>
            </a:pPr>
            <a:r>
              <a:rPr lang="en-US" sz="3600" dirty="0">
                <a:latin typeface="Century Gothic" panose="020B0502020202020204" pitchFamily="34" charset="0"/>
                <a:ea typeface="MS PGothic" panose="020B0600070205080204" pitchFamily="34" charset="-128"/>
              </a:rPr>
              <a:t>Sample Work Programs for BCM Assurance or Advisory Engagements</a:t>
            </a:r>
          </a:p>
        </p:txBody>
      </p:sp>
      <p:sp>
        <p:nvSpPr>
          <p:cNvPr id="171" name="Google Shape;171;p16"/>
          <p:cNvSpPr/>
          <p:nvPr/>
        </p:nvSpPr>
        <p:spPr>
          <a:xfrm rot="10800000" flipH="1">
            <a:off x="7249903" y="-757672"/>
            <a:ext cx="1436897" cy="1436897"/>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2" name="Google Shape;172;p16"/>
          <p:cNvSpPr/>
          <p:nvPr/>
        </p:nvSpPr>
        <p:spPr>
          <a:xfrm rot="10800000" flipH="1">
            <a:off x="6939105" y="4609823"/>
            <a:ext cx="1442895" cy="1442895"/>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3" name="Google Shape;173;p16"/>
          <p:cNvSpPr/>
          <p:nvPr/>
        </p:nvSpPr>
        <p:spPr>
          <a:xfrm rot="10800000" flipH="1">
            <a:off x="3494315" y="972712"/>
            <a:ext cx="330450" cy="330450"/>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4" name="Google Shape;174;p16"/>
          <p:cNvSpPr/>
          <p:nvPr/>
        </p:nvSpPr>
        <p:spPr>
          <a:xfrm rot="10800000" flipH="1">
            <a:off x="5317016" y="3907550"/>
            <a:ext cx="305943" cy="305943"/>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175" name="Google Shape;175;p16"/>
          <p:cNvSpPr/>
          <p:nvPr/>
        </p:nvSpPr>
        <p:spPr>
          <a:xfrm rot="10800000" flipH="1">
            <a:off x="1267560" y="4125686"/>
            <a:ext cx="175614" cy="175614"/>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176" name="Google Shape;176;p16"/>
          <p:cNvGrpSpPr/>
          <p:nvPr/>
        </p:nvGrpSpPr>
        <p:grpSpPr>
          <a:xfrm>
            <a:off x="3654103" y="3631233"/>
            <a:ext cx="4260056" cy="34289"/>
            <a:chOff x="5029200" y="2769580"/>
            <a:chExt cx="5680075" cy="45719"/>
          </a:xfrm>
        </p:grpSpPr>
        <p:sp>
          <p:nvSpPr>
            <p:cNvPr id="177" name="Google Shape;177;p16"/>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78" name="Google Shape;178;p16"/>
            <p:cNvCxnSpPr/>
            <p:nvPr/>
          </p:nvCxnSpPr>
          <p:spPr>
            <a:xfrm>
              <a:off x="5711825" y="2792439"/>
              <a:ext cx="4997450" cy="0"/>
            </a:xfrm>
            <a:prstGeom prst="straightConnector1">
              <a:avLst/>
            </a:prstGeom>
            <a:noFill/>
            <a:ln w="9525" cap="flat" cmpd="sng">
              <a:solidFill>
                <a:srgbClr val="C00000"/>
              </a:solidFill>
              <a:prstDash val="solid"/>
              <a:miter lim="800000"/>
              <a:headEnd type="none" w="sm" len="sm"/>
              <a:tailEnd type="none" w="sm" len="sm"/>
            </a:ln>
          </p:spPr>
        </p:cxnSp>
      </p:grpSp>
    </p:spTree>
    <p:extLst>
      <p:ext uri="{BB962C8B-B14F-4D97-AF65-F5344CB8AC3E}">
        <p14:creationId xmlns:p14="http://schemas.microsoft.com/office/powerpoint/2010/main" val="220419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4000" fill="hold"/>
                                        <p:tgtEl>
                                          <p:spTgt spid="161"/>
                                        </p:tgtEl>
                                        <p:attrNameLst>
                                          <p:attrName>r</p:attrName>
                                        </p:attrNameLst>
                                      </p:cBhvr>
                                    </p:animRot>
                                  </p:childTnLst>
                                </p:cTn>
                              </p:par>
                              <p:par>
                                <p:cTn id="7" presetID="23" presetClass="entr" presetSubtype="16" fill="hold" nodeType="withEffect">
                                  <p:stCondLst>
                                    <p:cond delay="0"/>
                                  </p:stCondLst>
                                  <p:childTnLst>
                                    <p:set>
                                      <p:cBhvr>
                                        <p:cTn id="8" dur="1" fill="hold">
                                          <p:stCondLst>
                                            <p:cond delay="0"/>
                                          </p:stCondLst>
                                        </p:cTn>
                                        <p:tgtEl>
                                          <p:spTgt spid="173"/>
                                        </p:tgtEl>
                                        <p:attrNameLst>
                                          <p:attrName>style.visibility</p:attrName>
                                        </p:attrNameLst>
                                      </p:cBhvr>
                                      <p:to>
                                        <p:strVal val="visible"/>
                                      </p:to>
                                    </p:set>
                                    <p:anim calcmode="lin" valueType="num">
                                      <p:cBhvr additive="base">
                                        <p:cTn id="9" dur="500"/>
                                        <p:tgtEl>
                                          <p:spTgt spid="173"/>
                                        </p:tgtEl>
                                        <p:attrNameLst>
                                          <p:attrName>ppt_w</p:attrName>
                                        </p:attrNameLst>
                                      </p:cBhvr>
                                      <p:tavLst>
                                        <p:tav tm="0">
                                          <p:val>
                                            <p:strVal val="0"/>
                                          </p:val>
                                        </p:tav>
                                        <p:tav tm="100000">
                                          <p:val>
                                            <p:strVal val="#ppt_w"/>
                                          </p:val>
                                        </p:tav>
                                      </p:tavLst>
                                    </p:anim>
                                    <p:anim calcmode="lin" valueType="num">
                                      <p:cBhvr additive="base">
                                        <p:cTn id="10" dur="500"/>
                                        <p:tgtEl>
                                          <p:spTgt spid="173"/>
                                        </p:tgtEl>
                                        <p:attrNameLst>
                                          <p:attrName>ppt_h</p:attrName>
                                        </p:attrNameLst>
                                      </p:cBhvr>
                                      <p:tavLst>
                                        <p:tav tm="0">
                                          <p:val>
                                            <p:strVal val="0"/>
                                          </p:val>
                                        </p:tav>
                                        <p:tav tm="100000">
                                          <p:val>
                                            <p:strVal val="#ppt_h"/>
                                          </p:val>
                                        </p:tav>
                                      </p:tavLst>
                                    </p:anim>
                                  </p:childTnLst>
                                </p:cTn>
                              </p:par>
                              <p:par>
                                <p:cTn id="11" presetID="23" presetClass="entr" presetSubtype="16" fill="hold" nodeType="withEffect">
                                  <p:stCondLst>
                                    <p:cond delay="500"/>
                                  </p:stCondLst>
                                  <p:childTnLst>
                                    <p:set>
                                      <p:cBhvr>
                                        <p:cTn id="12" dur="1" fill="hold">
                                          <p:stCondLst>
                                            <p:cond delay="0"/>
                                          </p:stCondLst>
                                        </p:cTn>
                                        <p:tgtEl>
                                          <p:spTgt spid="175"/>
                                        </p:tgtEl>
                                        <p:attrNameLst>
                                          <p:attrName>style.visibility</p:attrName>
                                        </p:attrNameLst>
                                      </p:cBhvr>
                                      <p:to>
                                        <p:strVal val="visible"/>
                                      </p:to>
                                    </p:set>
                                    <p:anim calcmode="lin" valueType="num">
                                      <p:cBhvr additive="base">
                                        <p:cTn id="13" dur="500"/>
                                        <p:tgtEl>
                                          <p:spTgt spid="175"/>
                                        </p:tgtEl>
                                        <p:attrNameLst>
                                          <p:attrName>ppt_w</p:attrName>
                                        </p:attrNameLst>
                                      </p:cBhvr>
                                      <p:tavLst>
                                        <p:tav tm="0">
                                          <p:val>
                                            <p:strVal val="0"/>
                                          </p:val>
                                        </p:tav>
                                        <p:tav tm="100000">
                                          <p:val>
                                            <p:strVal val="#ppt_w"/>
                                          </p:val>
                                        </p:tav>
                                      </p:tavLst>
                                    </p:anim>
                                    <p:anim calcmode="lin" valueType="num">
                                      <p:cBhvr additive="base">
                                        <p:cTn id="14" dur="500"/>
                                        <p:tgtEl>
                                          <p:spTgt spid="175"/>
                                        </p:tgtEl>
                                        <p:attrNameLst>
                                          <p:attrName>ppt_h</p:attrName>
                                        </p:attrNameLst>
                                      </p:cBhvr>
                                      <p:tavLst>
                                        <p:tav tm="0">
                                          <p:val>
                                            <p:strVal val="0"/>
                                          </p:val>
                                        </p:tav>
                                        <p:tav tm="100000">
                                          <p:val>
                                            <p:strVal val="#ppt_h"/>
                                          </p:val>
                                        </p:tav>
                                      </p:tavLst>
                                    </p:anim>
                                  </p:childTnLst>
                                </p:cTn>
                              </p:par>
                              <p:par>
                                <p:cTn id="15" presetID="23" presetClass="entr" presetSubtype="16" fill="hold" nodeType="withEffect">
                                  <p:stCondLst>
                                    <p:cond delay="250"/>
                                  </p:stCondLst>
                                  <p:childTnLst>
                                    <p:set>
                                      <p:cBhvr>
                                        <p:cTn id="16" dur="1" fill="hold">
                                          <p:stCondLst>
                                            <p:cond delay="0"/>
                                          </p:stCondLst>
                                        </p:cTn>
                                        <p:tgtEl>
                                          <p:spTgt spid="174"/>
                                        </p:tgtEl>
                                        <p:attrNameLst>
                                          <p:attrName>style.visibility</p:attrName>
                                        </p:attrNameLst>
                                      </p:cBhvr>
                                      <p:to>
                                        <p:strVal val="visible"/>
                                      </p:to>
                                    </p:set>
                                    <p:anim calcmode="lin" valueType="num">
                                      <p:cBhvr additive="base">
                                        <p:cTn id="17" dur="500"/>
                                        <p:tgtEl>
                                          <p:spTgt spid="174"/>
                                        </p:tgtEl>
                                        <p:attrNameLst>
                                          <p:attrName>ppt_w</p:attrName>
                                        </p:attrNameLst>
                                      </p:cBhvr>
                                      <p:tavLst>
                                        <p:tav tm="0">
                                          <p:val>
                                            <p:strVal val="0"/>
                                          </p:val>
                                        </p:tav>
                                        <p:tav tm="100000">
                                          <p:val>
                                            <p:strVal val="#ppt_w"/>
                                          </p:val>
                                        </p:tav>
                                      </p:tavLst>
                                    </p:anim>
                                    <p:anim calcmode="lin" valueType="num">
                                      <p:cBhvr additive="base">
                                        <p:cTn id="18" dur="500"/>
                                        <p:tgtEl>
                                          <p:spTgt spid="174"/>
                                        </p:tgtEl>
                                        <p:attrNameLst>
                                          <p:attrName>ppt_h</p:attrName>
                                        </p:attrNameLst>
                                      </p:cBhvr>
                                      <p:tavLst>
                                        <p:tav tm="0">
                                          <p:val>
                                            <p:strVal val="0"/>
                                          </p:val>
                                        </p:tav>
                                        <p:tav tm="100000">
                                          <p:val>
                                            <p:strVal val="#ppt_h"/>
                                          </p:val>
                                        </p:tav>
                                      </p:tavLst>
                                    </p:anim>
                                  </p:childTnLst>
                                </p:cTn>
                              </p:par>
                              <p:par>
                                <p:cTn id="19" presetID="23" presetClass="entr" presetSubtype="16" fill="hold" nodeType="withEffect">
                                  <p:stCondLst>
                                    <p:cond delay="250"/>
                                  </p:stCondLst>
                                  <p:childTnLst>
                                    <p:set>
                                      <p:cBhvr>
                                        <p:cTn id="20" dur="1" fill="hold">
                                          <p:stCondLst>
                                            <p:cond delay="0"/>
                                          </p:stCondLst>
                                        </p:cTn>
                                        <p:tgtEl>
                                          <p:spTgt spid="172"/>
                                        </p:tgtEl>
                                        <p:attrNameLst>
                                          <p:attrName>style.visibility</p:attrName>
                                        </p:attrNameLst>
                                      </p:cBhvr>
                                      <p:to>
                                        <p:strVal val="visible"/>
                                      </p:to>
                                    </p:set>
                                    <p:anim calcmode="lin" valueType="num">
                                      <p:cBhvr additive="base">
                                        <p:cTn id="21" dur="500"/>
                                        <p:tgtEl>
                                          <p:spTgt spid="172"/>
                                        </p:tgtEl>
                                        <p:attrNameLst>
                                          <p:attrName>ppt_w</p:attrName>
                                        </p:attrNameLst>
                                      </p:cBhvr>
                                      <p:tavLst>
                                        <p:tav tm="0">
                                          <p:val>
                                            <p:strVal val="0"/>
                                          </p:val>
                                        </p:tav>
                                        <p:tav tm="100000">
                                          <p:val>
                                            <p:strVal val="#ppt_w"/>
                                          </p:val>
                                        </p:tav>
                                      </p:tavLst>
                                    </p:anim>
                                    <p:anim calcmode="lin" valueType="num">
                                      <p:cBhvr additive="base">
                                        <p:cTn id="22" dur="500"/>
                                        <p:tgtEl>
                                          <p:spTgt spid="172"/>
                                        </p:tgtEl>
                                        <p:attrNameLst>
                                          <p:attrName>ppt_h</p:attrName>
                                        </p:attrNameLst>
                                      </p:cBhvr>
                                      <p:tavLst>
                                        <p:tav tm="0">
                                          <p:val>
                                            <p:strVal val="0"/>
                                          </p:val>
                                        </p:tav>
                                        <p:tav tm="100000">
                                          <p:val>
                                            <p:strVal val="#ppt_h"/>
                                          </p:val>
                                        </p:tav>
                                      </p:tavLst>
                                    </p:anim>
                                  </p:childTnLst>
                                </p:cTn>
                              </p:par>
                              <p:par>
                                <p:cTn id="23" presetID="23" presetClass="entr" presetSubtype="16" fill="hold" nodeType="withEffect">
                                  <p:stCondLst>
                                    <p:cond delay="750"/>
                                  </p:stCondLst>
                                  <p:childTnLst>
                                    <p:set>
                                      <p:cBhvr>
                                        <p:cTn id="24" dur="1" fill="hold">
                                          <p:stCondLst>
                                            <p:cond delay="0"/>
                                          </p:stCondLst>
                                        </p:cTn>
                                        <p:tgtEl>
                                          <p:spTgt spid="171"/>
                                        </p:tgtEl>
                                        <p:attrNameLst>
                                          <p:attrName>style.visibility</p:attrName>
                                        </p:attrNameLst>
                                      </p:cBhvr>
                                      <p:to>
                                        <p:strVal val="visible"/>
                                      </p:to>
                                    </p:set>
                                    <p:anim calcmode="lin" valueType="num">
                                      <p:cBhvr additive="base">
                                        <p:cTn id="25" dur="500"/>
                                        <p:tgtEl>
                                          <p:spTgt spid="171"/>
                                        </p:tgtEl>
                                        <p:attrNameLst>
                                          <p:attrName>ppt_w</p:attrName>
                                        </p:attrNameLst>
                                      </p:cBhvr>
                                      <p:tavLst>
                                        <p:tav tm="0">
                                          <p:val>
                                            <p:strVal val="0"/>
                                          </p:val>
                                        </p:tav>
                                        <p:tav tm="100000">
                                          <p:val>
                                            <p:strVal val="#ppt_w"/>
                                          </p:val>
                                        </p:tav>
                                      </p:tavLst>
                                    </p:anim>
                                    <p:anim calcmode="lin" valueType="num">
                                      <p:cBhvr additive="base">
                                        <p:cTn id="26" dur="500"/>
                                        <p:tgtEl>
                                          <p:spTgt spid="171"/>
                                        </p:tgtEl>
                                        <p:attrNameLst>
                                          <p:attrName>ppt_h</p:attrName>
                                        </p:attrNameLst>
                                      </p:cBhvr>
                                      <p:tavLst>
                                        <p:tav tm="0">
                                          <p:val>
                                            <p:str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167"/>
                                        </p:tgtEl>
                                        <p:attrNameLst>
                                          <p:attrName>style.visibility</p:attrName>
                                        </p:attrNameLst>
                                      </p:cBhvr>
                                      <p:to>
                                        <p:strVal val="visible"/>
                                      </p:to>
                                    </p:set>
                                    <p:anim calcmode="lin" valueType="num">
                                      <p:cBhvr additive="base">
                                        <p:cTn id="29" dur="500"/>
                                        <p:tgtEl>
                                          <p:spTgt spid="167"/>
                                        </p:tgtEl>
                                        <p:attrNameLst>
                                          <p:attrName>ppt_w</p:attrName>
                                        </p:attrNameLst>
                                      </p:cBhvr>
                                      <p:tavLst>
                                        <p:tav tm="0">
                                          <p:val>
                                            <p:strVal val="0"/>
                                          </p:val>
                                        </p:tav>
                                        <p:tav tm="100000">
                                          <p:val>
                                            <p:strVal val="#ppt_w"/>
                                          </p:val>
                                        </p:tav>
                                      </p:tavLst>
                                    </p:anim>
                                    <p:anim calcmode="lin" valueType="num">
                                      <p:cBhvr additive="base">
                                        <p:cTn id="30" dur="500"/>
                                        <p:tgtEl>
                                          <p:spTgt spid="167"/>
                                        </p:tgtEl>
                                        <p:attrNameLst>
                                          <p:attrName>ppt_h</p:attrName>
                                        </p:attrNameLst>
                                      </p:cBhvr>
                                      <p:tavLst>
                                        <p:tav tm="0">
                                          <p:val>
                                            <p:str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168"/>
                                        </p:tgtEl>
                                        <p:attrNameLst>
                                          <p:attrName>style.visibility</p:attrName>
                                        </p:attrNameLst>
                                      </p:cBhvr>
                                      <p:to>
                                        <p:strVal val="visible"/>
                                      </p:to>
                                    </p:set>
                                    <p:anim calcmode="lin" valueType="num">
                                      <p:cBhvr additive="base">
                                        <p:cTn id="33" dur="500"/>
                                        <p:tgtEl>
                                          <p:spTgt spid="168"/>
                                        </p:tgtEl>
                                        <p:attrNameLst>
                                          <p:attrName>ppt_w</p:attrName>
                                        </p:attrNameLst>
                                      </p:cBhvr>
                                      <p:tavLst>
                                        <p:tav tm="0">
                                          <p:val>
                                            <p:strVal val="0"/>
                                          </p:val>
                                        </p:tav>
                                        <p:tav tm="100000">
                                          <p:val>
                                            <p:strVal val="#ppt_w"/>
                                          </p:val>
                                        </p:tav>
                                      </p:tavLst>
                                    </p:anim>
                                    <p:anim calcmode="lin" valueType="num">
                                      <p:cBhvr additive="base">
                                        <p:cTn id="34" dur="500"/>
                                        <p:tgtEl>
                                          <p:spTgt spid="168"/>
                                        </p:tgtEl>
                                        <p:attrNameLst>
                                          <p:attrName>ppt_h</p:attrName>
                                        </p:attrNameLst>
                                      </p:cBhvr>
                                      <p:tavLst>
                                        <p:tav tm="0">
                                          <p:val>
                                            <p:strVal val="0"/>
                                          </p:val>
                                        </p:tav>
                                        <p:tav tm="100000">
                                          <p:val>
                                            <p:strVal val="#ppt_h"/>
                                          </p:val>
                                        </p:tav>
                                      </p:tavLst>
                                    </p:anim>
                                  </p:childTnLst>
                                </p:cTn>
                              </p:par>
                              <p:par>
                                <p:cTn id="35" presetID="10" presetClass="entr" presetSubtype="0" fill="hold" nodeType="withEffect">
                                  <p:stCondLst>
                                    <p:cond delay="250"/>
                                  </p:stCondLst>
                                  <p:childTnLst>
                                    <p:set>
                                      <p:cBhvr>
                                        <p:cTn id="36" dur="1" fill="hold">
                                          <p:stCondLst>
                                            <p:cond delay="0"/>
                                          </p:stCondLst>
                                        </p:cTn>
                                        <p:tgtEl>
                                          <p:spTgt spid="169"/>
                                        </p:tgtEl>
                                        <p:attrNameLst>
                                          <p:attrName>style.visibility</p:attrName>
                                        </p:attrNameLst>
                                      </p:cBhvr>
                                      <p:to>
                                        <p:strVal val="visible"/>
                                      </p:to>
                                    </p:set>
                                    <p:animEffect transition="in" filter="fade">
                                      <p:cBhvr>
                                        <p:cTn id="37" dur="500"/>
                                        <p:tgtEl>
                                          <p:spTgt spid="169"/>
                                        </p:tgtEl>
                                      </p:cBhvr>
                                    </p:animEffect>
                                  </p:childTnLst>
                                </p:cTn>
                              </p:par>
                              <p:par>
                                <p:cTn id="38" presetID="10" presetClass="entr" presetSubtype="0" fill="hold" nodeType="withEffect">
                                  <p:stCondLst>
                                    <p:cond delay="0"/>
                                  </p:stCondLst>
                                  <p:childTnLst>
                                    <p:set>
                                      <p:cBhvr>
                                        <p:cTn id="39" dur="1" fill="hold">
                                          <p:stCondLst>
                                            <p:cond delay="0"/>
                                          </p:stCondLst>
                                        </p:cTn>
                                        <p:tgtEl>
                                          <p:spTgt spid="176"/>
                                        </p:tgtEl>
                                        <p:attrNameLst>
                                          <p:attrName>style.visibility</p:attrName>
                                        </p:attrNameLst>
                                      </p:cBhvr>
                                      <p:to>
                                        <p:strVal val="visible"/>
                                      </p:to>
                                    </p:set>
                                    <p:animEffect transition="in" filter="fade">
                                      <p:cBhvr>
                                        <p:cTn id="40"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2" name="Right Arrow 1"/>
          <p:cNvSpPr/>
          <p:nvPr/>
        </p:nvSpPr>
        <p:spPr>
          <a:xfrm>
            <a:off x="6511636" y="2468754"/>
            <a:ext cx="1267691" cy="640756"/>
          </a:xfrm>
          <a:prstGeom prst="rightArrow">
            <a:avLst/>
          </a:prstGeom>
          <a:solidFill>
            <a:srgbClr val="DF6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BCM Sample Work Program</a:t>
            </a:r>
            <a:endParaRPr lang="en-US" sz="1600" b="1"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19197"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30| www.ecovisalsabti.com</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ontent Placeholder 16">
            <a:extLst>
              <a:ext uri="{FF2B5EF4-FFF2-40B4-BE49-F238E27FC236}">
                <a16:creationId xmlns:a16="http://schemas.microsoft.com/office/drawing/2014/main" id="{8FA3B086-0D70-26A3-9496-32BB9817AA31}"/>
              </a:ext>
            </a:extLst>
          </p:cNvPr>
          <p:cNvSpPr txBox="1"/>
          <p:nvPr/>
        </p:nvSpPr>
        <p:spPr>
          <a:xfrm>
            <a:off x="515026" y="724341"/>
            <a:ext cx="7800268" cy="276999"/>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lgn="just">
              <a:spcBef>
                <a:spcPts val="600"/>
              </a:spcBef>
              <a:spcAft>
                <a:spcPts val="600"/>
              </a:spcAft>
              <a:buNone/>
            </a:pPr>
            <a:r>
              <a:rPr lang="en-US" sz="1200" dirty="0">
                <a:solidFill>
                  <a:prstClr val="black"/>
                </a:solidFill>
                <a:latin typeface="Century Gothic" panose="020B0502020202020204" pitchFamily="34" charset="0"/>
              </a:rPr>
              <a:t>An audit considers </a:t>
            </a:r>
            <a:r>
              <a:rPr lang="en-US" sz="1200" b="1" dirty="0">
                <a:solidFill>
                  <a:srgbClr val="C00000"/>
                </a:solidFill>
                <a:latin typeface="Century Gothic" panose="020B0502020202020204" pitchFamily="34" charset="0"/>
              </a:rPr>
              <a:t>five aspects </a:t>
            </a:r>
            <a:r>
              <a:rPr lang="en-US" sz="1200" dirty="0">
                <a:solidFill>
                  <a:prstClr val="black"/>
                </a:solidFill>
                <a:latin typeface="Century Gothic" panose="020B0502020202020204" pitchFamily="34" charset="0"/>
              </a:rPr>
              <a:t>of the BCM as follows:</a:t>
            </a:r>
          </a:p>
        </p:txBody>
      </p:sp>
      <p:sp>
        <p:nvSpPr>
          <p:cNvPr id="19" name="Rectangle: Rounded Corners 1">
            <a:extLst>
              <a:ext uri="{FF2B5EF4-FFF2-40B4-BE49-F238E27FC236}">
                <a16:creationId xmlns:a16="http://schemas.microsoft.com/office/drawing/2014/main" id="{23F1C7F5-0F8C-D42C-9985-A3BD54272A13}"/>
              </a:ext>
            </a:extLst>
          </p:cNvPr>
          <p:cNvSpPr/>
          <p:nvPr/>
        </p:nvSpPr>
        <p:spPr>
          <a:xfrm>
            <a:off x="1543482" y="1582525"/>
            <a:ext cx="2813772" cy="419457"/>
          </a:xfrm>
          <a:prstGeom prst="round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1. Business Environment &amp; Strategy</a:t>
            </a:r>
          </a:p>
        </p:txBody>
      </p:sp>
      <p:sp>
        <p:nvSpPr>
          <p:cNvPr id="24" name="Rectangle: Rounded Corners 1">
            <a:extLst>
              <a:ext uri="{FF2B5EF4-FFF2-40B4-BE49-F238E27FC236}">
                <a16:creationId xmlns:a16="http://schemas.microsoft.com/office/drawing/2014/main" id="{23F1C7F5-0F8C-D42C-9985-A3BD54272A13}"/>
              </a:ext>
            </a:extLst>
          </p:cNvPr>
          <p:cNvSpPr/>
          <p:nvPr/>
        </p:nvSpPr>
        <p:spPr>
          <a:xfrm>
            <a:off x="1543482" y="2080965"/>
            <a:ext cx="2813772" cy="419457"/>
          </a:xfrm>
          <a:prstGeom prst="round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2. BCP Methodology &amp; Strategy</a:t>
            </a:r>
          </a:p>
        </p:txBody>
      </p:sp>
      <p:sp>
        <p:nvSpPr>
          <p:cNvPr id="25" name="Rectangle: Rounded Corners 1">
            <a:extLst>
              <a:ext uri="{FF2B5EF4-FFF2-40B4-BE49-F238E27FC236}">
                <a16:creationId xmlns:a16="http://schemas.microsoft.com/office/drawing/2014/main" id="{23F1C7F5-0F8C-D42C-9985-A3BD54272A13}"/>
              </a:ext>
            </a:extLst>
          </p:cNvPr>
          <p:cNvSpPr/>
          <p:nvPr/>
        </p:nvSpPr>
        <p:spPr>
          <a:xfrm>
            <a:off x="1543482" y="2579405"/>
            <a:ext cx="2813772" cy="419457"/>
          </a:xfrm>
          <a:prstGeom prst="round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3. BIA ( Risk Evaluation &amp; Controls)</a:t>
            </a:r>
          </a:p>
        </p:txBody>
      </p:sp>
      <p:sp>
        <p:nvSpPr>
          <p:cNvPr id="26" name="Rectangle: Rounded Corners 1">
            <a:extLst>
              <a:ext uri="{FF2B5EF4-FFF2-40B4-BE49-F238E27FC236}">
                <a16:creationId xmlns:a16="http://schemas.microsoft.com/office/drawing/2014/main" id="{23F1C7F5-0F8C-D42C-9985-A3BD54272A13}"/>
              </a:ext>
            </a:extLst>
          </p:cNvPr>
          <p:cNvSpPr/>
          <p:nvPr/>
        </p:nvSpPr>
        <p:spPr>
          <a:xfrm>
            <a:off x="1543482" y="3077845"/>
            <a:ext cx="2813772" cy="419457"/>
          </a:xfrm>
          <a:prstGeom prst="round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4. Recovery Plan</a:t>
            </a:r>
          </a:p>
        </p:txBody>
      </p:sp>
      <p:sp>
        <p:nvSpPr>
          <p:cNvPr id="27" name="Rectangle: Rounded Corners 1">
            <a:extLst>
              <a:ext uri="{FF2B5EF4-FFF2-40B4-BE49-F238E27FC236}">
                <a16:creationId xmlns:a16="http://schemas.microsoft.com/office/drawing/2014/main" id="{23F1C7F5-0F8C-D42C-9985-A3BD54272A13}"/>
              </a:ext>
            </a:extLst>
          </p:cNvPr>
          <p:cNvSpPr/>
          <p:nvPr/>
        </p:nvSpPr>
        <p:spPr>
          <a:xfrm>
            <a:off x="1543482" y="3572149"/>
            <a:ext cx="2813772" cy="419457"/>
          </a:xfrm>
          <a:prstGeom prst="round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5. Awareness, Testing &amp; Training</a:t>
            </a:r>
          </a:p>
        </p:txBody>
      </p:sp>
      <p:sp>
        <p:nvSpPr>
          <p:cNvPr id="28" name="Rectangle: Rounded Corners 1">
            <a:extLst>
              <a:ext uri="{FF2B5EF4-FFF2-40B4-BE49-F238E27FC236}">
                <a16:creationId xmlns:a16="http://schemas.microsoft.com/office/drawing/2014/main" id="{23F1C7F5-0F8C-D42C-9985-A3BD54272A13}"/>
              </a:ext>
            </a:extLst>
          </p:cNvPr>
          <p:cNvSpPr/>
          <p:nvPr/>
        </p:nvSpPr>
        <p:spPr>
          <a:xfrm>
            <a:off x="5534891" y="2386615"/>
            <a:ext cx="1856509" cy="805035"/>
          </a:xfrm>
          <a:prstGeom prst="roundRect">
            <a:avLst>
              <a:gd name="adj" fmla="val 9783"/>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BCM Aspects for Internal Audit</a:t>
            </a:r>
          </a:p>
        </p:txBody>
      </p:sp>
      <p:cxnSp>
        <p:nvCxnSpPr>
          <p:cNvPr id="4" name="Elbow Connector 3"/>
          <p:cNvCxnSpPr>
            <a:stCxn id="19" idx="3"/>
            <a:endCxn id="28" idx="1"/>
          </p:cNvCxnSpPr>
          <p:nvPr/>
        </p:nvCxnSpPr>
        <p:spPr>
          <a:xfrm>
            <a:off x="4357254" y="1792254"/>
            <a:ext cx="1177637" cy="996879"/>
          </a:xfrm>
          <a:prstGeom prst="bentConnector3">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24" idx="3"/>
            <a:endCxn id="28" idx="1"/>
          </p:cNvCxnSpPr>
          <p:nvPr/>
        </p:nvCxnSpPr>
        <p:spPr>
          <a:xfrm>
            <a:off x="4357254" y="2290694"/>
            <a:ext cx="1177637" cy="498439"/>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25" idx="3"/>
            <a:endCxn id="28" idx="1"/>
          </p:cNvCxnSpPr>
          <p:nvPr/>
        </p:nvCxnSpPr>
        <p:spPr>
          <a:xfrm flipV="1">
            <a:off x="4357254" y="2789133"/>
            <a:ext cx="1177637" cy="1"/>
          </a:xfrm>
          <a:prstGeom prst="bentConnector3">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27" idx="3"/>
            <a:endCxn id="28" idx="1"/>
          </p:cNvCxnSpPr>
          <p:nvPr/>
        </p:nvCxnSpPr>
        <p:spPr>
          <a:xfrm flipV="1">
            <a:off x="4357254" y="2789133"/>
            <a:ext cx="1177637" cy="992745"/>
          </a:xfrm>
          <a:prstGeom prst="bentConnector3">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26" idx="3"/>
            <a:endCxn id="28" idx="1"/>
          </p:cNvCxnSpPr>
          <p:nvPr/>
        </p:nvCxnSpPr>
        <p:spPr>
          <a:xfrm flipV="1">
            <a:off x="4357254" y="2789133"/>
            <a:ext cx="1177637" cy="498441"/>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50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BCM Sample Work Program </a:t>
            </a:r>
            <a:r>
              <a:rPr lang="en-US" sz="1800" i="1" dirty="0">
                <a:solidFill>
                  <a:srgbClr val="C71F3F"/>
                </a:solidFill>
                <a:latin typeface="Century Gothic" panose="020B0502020202020204" pitchFamily="34" charset="0"/>
              </a:rPr>
              <a:t>(Contd.)</a:t>
            </a:r>
            <a:endParaRPr lang="en-US" sz="1600" i="1" dirty="0">
              <a:solidFill>
                <a:srgbClr val="C71F3F"/>
              </a:solidFill>
              <a:latin typeface="Century Gothic" panose="020B0502020202020204" pitchFamily="34" charset="0"/>
            </a:endParaRP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31| www.ecovisalsabti.com</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ontent Placeholder 16">
            <a:extLst>
              <a:ext uri="{FF2B5EF4-FFF2-40B4-BE49-F238E27FC236}">
                <a16:creationId xmlns:a16="http://schemas.microsoft.com/office/drawing/2014/main" id="{8FA3B086-0D70-26A3-9496-32BB9817AA31}"/>
              </a:ext>
            </a:extLst>
          </p:cNvPr>
          <p:cNvSpPr txBox="1"/>
          <p:nvPr/>
        </p:nvSpPr>
        <p:spPr>
          <a:xfrm>
            <a:off x="515026" y="724341"/>
            <a:ext cx="7800268" cy="276999"/>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lgn="just">
              <a:spcBef>
                <a:spcPts val="600"/>
              </a:spcBef>
              <a:spcAft>
                <a:spcPts val="600"/>
              </a:spcAft>
              <a:buNone/>
            </a:pPr>
            <a:r>
              <a:rPr lang="en-US" sz="1200" b="1" dirty="0">
                <a:solidFill>
                  <a:srgbClr val="C00000"/>
                </a:solidFill>
                <a:latin typeface="Century Gothic" panose="020B0502020202020204" pitchFamily="34" charset="0"/>
              </a:rPr>
              <a:t>Possible items </a:t>
            </a:r>
            <a:r>
              <a:rPr lang="en-US" sz="1200" dirty="0">
                <a:solidFill>
                  <a:prstClr val="black"/>
                </a:solidFill>
                <a:latin typeface="Century Gothic" panose="020B0502020202020204" pitchFamily="34" charset="0"/>
              </a:rPr>
              <a:t>to be considered for each BCM aspects are as follows:</a:t>
            </a:r>
          </a:p>
        </p:txBody>
      </p:sp>
      <p:sp>
        <p:nvSpPr>
          <p:cNvPr id="24" name="Round Diagonal Corner Rectangle 14">
            <a:extLst>
              <a:ext uri="{FF2B5EF4-FFF2-40B4-BE49-F238E27FC236}">
                <a16:creationId xmlns:a16="http://schemas.microsoft.com/office/drawing/2014/main" id="{04510628-6D46-0C01-0A60-C351121960C9}"/>
              </a:ext>
            </a:extLst>
          </p:cNvPr>
          <p:cNvSpPr/>
          <p:nvPr/>
        </p:nvSpPr>
        <p:spPr bwMode="auto">
          <a:xfrm>
            <a:off x="586205" y="1293866"/>
            <a:ext cx="2994202" cy="258846"/>
          </a:xfrm>
          <a:prstGeom prst="round2DiagRect">
            <a:avLst>
              <a:gd name="adj1" fmla="val 0"/>
              <a:gd name="adj2" fmla="val 44555"/>
            </a:avLst>
          </a:prstGeom>
          <a:solidFill>
            <a:schemeClr val="bg1">
              <a:lumMod val="50000"/>
            </a:schemeClr>
          </a:solidFill>
          <a:ln w="12700">
            <a:noFill/>
            <a:miter lim="800000"/>
          </a:ln>
          <a:effectLst/>
        </p:spPr>
        <p:txBody>
          <a:bodyPr wrap="square" lIns="228600" tIns="0" rIns="0" bIns="0" anchor="ctr">
            <a:noAutofit/>
          </a:bodyPr>
          <a:lstStyle/>
          <a:p>
            <a:pPr marL="1905" lvl="0" eaLnBrk="0" hangingPunct="0">
              <a:spcBef>
                <a:spcPct val="100000"/>
              </a:spcBef>
              <a:tabLst>
                <a:tab pos="400050" algn="l"/>
              </a:tabLst>
            </a:pPr>
            <a:r>
              <a:rPr lang="en-US" sz="1200" b="1" kern="0" dirty="0">
                <a:solidFill>
                  <a:srgbClr val="FFFFFF"/>
                </a:solidFill>
              </a:rPr>
              <a:t>Business Environment &amp; Strategy</a:t>
            </a:r>
            <a:endParaRPr kumimoji="0" lang="en-US" sz="1200" b="1" i="0" u="none" strike="noStrike" kern="0" cap="none" spc="0" normalizeH="0" baseline="0" noProof="0" dirty="0">
              <a:ln>
                <a:noFill/>
              </a:ln>
              <a:solidFill>
                <a:srgbClr val="FFFFFF"/>
              </a:solidFill>
              <a:effectLst/>
              <a:uLnTx/>
              <a:uFillTx/>
            </a:endParaRPr>
          </a:p>
        </p:txBody>
      </p:sp>
      <p:grpSp>
        <p:nvGrpSpPr>
          <p:cNvPr id="25" name="Group 24">
            <a:extLst>
              <a:ext uri="{FF2B5EF4-FFF2-40B4-BE49-F238E27FC236}">
                <a16:creationId xmlns:a16="http://schemas.microsoft.com/office/drawing/2014/main" id="{92DA1A74-6CDB-6107-3FAE-9907D5A3E96C}"/>
              </a:ext>
            </a:extLst>
          </p:cNvPr>
          <p:cNvGrpSpPr/>
          <p:nvPr/>
        </p:nvGrpSpPr>
        <p:grpSpPr>
          <a:xfrm>
            <a:off x="4082315" y="1204280"/>
            <a:ext cx="4657647" cy="366054"/>
            <a:chOff x="2197026" y="1913504"/>
            <a:chExt cx="2513371" cy="517249"/>
          </a:xfrm>
          <a:solidFill>
            <a:srgbClr val="C71F3F"/>
          </a:solidFill>
        </p:grpSpPr>
        <p:sp>
          <p:nvSpPr>
            <p:cNvPr id="26" name="Pentagon 19">
              <a:extLst>
                <a:ext uri="{FF2B5EF4-FFF2-40B4-BE49-F238E27FC236}">
                  <a16:creationId xmlns:a16="http://schemas.microsoft.com/office/drawing/2014/main" id="{64FED85B-2A66-E482-C776-1A80B194A516}"/>
                </a:ext>
              </a:extLst>
            </p:cNvPr>
            <p:cNvSpPr/>
            <p:nvPr/>
          </p:nvSpPr>
          <p:spPr bwMode="auto">
            <a:xfrm>
              <a:off x="2197026" y="1913504"/>
              <a:ext cx="2513371" cy="228600"/>
            </a:xfrm>
            <a:prstGeom prst="homePlate">
              <a:avLst/>
            </a:prstGeom>
            <a:grp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rPr>
                <a:t>Industry</a:t>
              </a:r>
            </a:p>
          </p:txBody>
        </p:sp>
        <p:sp>
          <p:nvSpPr>
            <p:cNvPr id="27" name="Pentagon 20">
              <a:extLst>
                <a:ext uri="{FF2B5EF4-FFF2-40B4-BE49-F238E27FC236}">
                  <a16:creationId xmlns:a16="http://schemas.microsoft.com/office/drawing/2014/main" id="{F7F04DBE-C725-5FDE-AF37-D2B07BE96A95}"/>
                </a:ext>
              </a:extLst>
            </p:cNvPr>
            <p:cNvSpPr/>
            <p:nvPr/>
          </p:nvSpPr>
          <p:spPr bwMode="auto">
            <a:xfrm>
              <a:off x="2197026" y="2202153"/>
              <a:ext cx="2513371" cy="228600"/>
            </a:xfrm>
            <a:prstGeom prst="homePlate">
              <a:avLst/>
            </a:prstGeom>
            <a:grp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rPr>
                <a:t>External Dependencies</a:t>
              </a:r>
            </a:p>
          </p:txBody>
        </p:sp>
      </p:grpSp>
      <p:sp>
        <p:nvSpPr>
          <p:cNvPr id="29" name="Round Diagonal Corner Rectangle 26">
            <a:extLst>
              <a:ext uri="{FF2B5EF4-FFF2-40B4-BE49-F238E27FC236}">
                <a16:creationId xmlns:a16="http://schemas.microsoft.com/office/drawing/2014/main" id="{9D4EF8A2-7490-94E7-7151-E410DF31705A}"/>
              </a:ext>
            </a:extLst>
          </p:cNvPr>
          <p:cNvSpPr/>
          <p:nvPr/>
        </p:nvSpPr>
        <p:spPr bwMode="auto">
          <a:xfrm>
            <a:off x="586205" y="1914312"/>
            <a:ext cx="2994202" cy="258846"/>
          </a:xfrm>
          <a:prstGeom prst="round2DiagRect">
            <a:avLst>
              <a:gd name="adj1" fmla="val 0"/>
              <a:gd name="adj2" fmla="val 39604"/>
            </a:avLst>
          </a:prstGeom>
          <a:solidFill>
            <a:schemeClr val="bg1">
              <a:lumMod val="50000"/>
            </a:schemeClr>
          </a:solidFill>
          <a:ln w="12700">
            <a:noFill/>
            <a:miter lim="800000"/>
          </a:ln>
          <a:effectLst/>
        </p:spPr>
        <p:txBody>
          <a:bodyPr wrap="square" lIns="228600" tIns="0" rIns="0" bIns="0" anchor="ctr">
            <a:noAutofit/>
          </a:bodyPr>
          <a:lstStyle/>
          <a:p>
            <a:pPr marL="1905" lvl="0" defTabSz="821055" eaLnBrk="0" hangingPunct="0">
              <a:spcBef>
                <a:spcPct val="100000"/>
              </a:spcBef>
              <a:tabLst>
                <a:tab pos="400050" algn="l"/>
              </a:tabLst>
              <a:defRPr/>
            </a:pPr>
            <a:r>
              <a:rPr lang="en-US" sz="1200" b="1" kern="0" dirty="0">
                <a:solidFill>
                  <a:srgbClr val="FFFFFF"/>
                </a:solidFill>
              </a:rPr>
              <a:t>BCP Methodology &amp; Strategy</a:t>
            </a:r>
          </a:p>
        </p:txBody>
      </p:sp>
      <p:grpSp>
        <p:nvGrpSpPr>
          <p:cNvPr id="30" name="Group 29">
            <a:extLst>
              <a:ext uri="{FF2B5EF4-FFF2-40B4-BE49-F238E27FC236}">
                <a16:creationId xmlns:a16="http://schemas.microsoft.com/office/drawing/2014/main" id="{9AD25C0A-F642-899C-C459-34122CF63FA5}"/>
              </a:ext>
            </a:extLst>
          </p:cNvPr>
          <p:cNvGrpSpPr/>
          <p:nvPr/>
        </p:nvGrpSpPr>
        <p:grpSpPr>
          <a:xfrm>
            <a:off x="4082315" y="1777930"/>
            <a:ext cx="4657647" cy="531611"/>
            <a:chOff x="2197026" y="1847378"/>
            <a:chExt cx="2513371" cy="751188"/>
          </a:xfrm>
          <a:solidFill>
            <a:schemeClr val="bg1">
              <a:lumMod val="85000"/>
            </a:schemeClr>
          </a:solidFill>
        </p:grpSpPr>
        <p:sp>
          <p:nvSpPr>
            <p:cNvPr id="33" name="Pentagon 31">
              <a:extLst>
                <a:ext uri="{FF2B5EF4-FFF2-40B4-BE49-F238E27FC236}">
                  <a16:creationId xmlns:a16="http://schemas.microsoft.com/office/drawing/2014/main" id="{E66A248D-FEF2-97A5-38AB-11E57B092B6B}"/>
                </a:ext>
              </a:extLst>
            </p:cNvPr>
            <p:cNvSpPr/>
            <p:nvPr/>
          </p:nvSpPr>
          <p:spPr bwMode="auto">
            <a:xfrm>
              <a:off x="2197026" y="1847378"/>
              <a:ext cx="2513371" cy="228600"/>
            </a:xfrm>
            <a:prstGeom prst="homePlate">
              <a:avLst/>
            </a:prstGeom>
            <a:grp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Text" lastClr="000000"/>
                  </a:solidFill>
                  <a:effectLst/>
                  <a:uLnTx/>
                  <a:uFillTx/>
                </a:rPr>
                <a:t>Business Strategy</a:t>
              </a:r>
            </a:p>
          </p:txBody>
        </p:sp>
        <p:sp>
          <p:nvSpPr>
            <p:cNvPr id="34" name="Pentagon 32">
              <a:extLst>
                <a:ext uri="{FF2B5EF4-FFF2-40B4-BE49-F238E27FC236}">
                  <a16:creationId xmlns:a16="http://schemas.microsoft.com/office/drawing/2014/main" id="{CFB4A118-526F-2F8F-3F21-4F4177794835}"/>
                </a:ext>
              </a:extLst>
            </p:cNvPr>
            <p:cNvSpPr/>
            <p:nvPr/>
          </p:nvSpPr>
          <p:spPr bwMode="auto">
            <a:xfrm>
              <a:off x="2197026" y="2108672"/>
              <a:ext cx="2513371" cy="228600"/>
            </a:xfrm>
            <a:prstGeom prst="homePlate">
              <a:avLst/>
            </a:prstGeom>
            <a:grp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Text" lastClr="000000"/>
                  </a:solidFill>
                  <a:effectLst/>
                  <a:uLnTx/>
                  <a:uFillTx/>
                </a:rPr>
                <a:t>Operational/ Technical </a:t>
              </a:r>
              <a:r>
                <a:rPr lang="en-US" sz="1200" kern="0" noProof="0" dirty="0">
                  <a:solidFill>
                    <a:sysClr val="windowText" lastClr="000000"/>
                  </a:solidFill>
                </a:rPr>
                <a:t>S</a:t>
              </a:r>
              <a:r>
                <a:rPr kumimoji="0" lang="en-US" sz="1200" b="0" i="0" u="none" strike="noStrike" kern="0" cap="none" spc="0" normalizeH="0" baseline="0" noProof="0" dirty="0">
                  <a:ln>
                    <a:noFill/>
                  </a:ln>
                  <a:solidFill>
                    <a:sysClr val="windowText" lastClr="000000"/>
                  </a:solidFill>
                  <a:effectLst/>
                  <a:uLnTx/>
                  <a:uFillTx/>
                </a:rPr>
                <a:t>trategy</a:t>
              </a:r>
            </a:p>
          </p:txBody>
        </p:sp>
        <p:sp>
          <p:nvSpPr>
            <p:cNvPr id="35" name="Pentagon 33">
              <a:extLst>
                <a:ext uri="{FF2B5EF4-FFF2-40B4-BE49-F238E27FC236}">
                  <a16:creationId xmlns:a16="http://schemas.microsoft.com/office/drawing/2014/main" id="{1226A7A9-348A-14AD-1068-4BA983A60D1D}"/>
                </a:ext>
              </a:extLst>
            </p:cNvPr>
            <p:cNvSpPr/>
            <p:nvPr/>
          </p:nvSpPr>
          <p:spPr bwMode="auto">
            <a:xfrm>
              <a:off x="2197026" y="2369966"/>
              <a:ext cx="2513371" cy="228600"/>
            </a:xfrm>
            <a:prstGeom prst="homePlate">
              <a:avLst/>
            </a:prstGeom>
            <a:grp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Text" lastClr="000000"/>
                  </a:solidFill>
                  <a:effectLst/>
                  <a:uLnTx/>
                  <a:uFillTx/>
                </a:rPr>
                <a:t>Financial Strategy</a:t>
              </a:r>
            </a:p>
          </p:txBody>
        </p:sp>
      </p:grpSp>
      <p:cxnSp>
        <p:nvCxnSpPr>
          <p:cNvPr id="31" name="Elbow Connector 29">
            <a:extLst>
              <a:ext uri="{FF2B5EF4-FFF2-40B4-BE49-F238E27FC236}">
                <a16:creationId xmlns:a16="http://schemas.microsoft.com/office/drawing/2014/main" id="{F49E6C69-9C7D-3A49-8904-FC9B0438327C}"/>
              </a:ext>
            </a:extLst>
          </p:cNvPr>
          <p:cNvCxnSpPr>
            <a:stCxn id="33" idx="1"/>
            <a:endCxn id="35" idx="1"/>
          </p:cNvCxnSpPr>
          <p:nvPr/>
        </p:nvCxnSpPr>
        <p:spPr>
          <a:xfrm rot="10800000" flipV="1">
            <a:off x="4082315" y="1858819"/>
            <a:ext cx="23103" cy="369832"/>
          </a:xfrm>
          <a:prstGeom prst="bentConnector3">
            <a:avLst>
              <a:gd name="adj1" fmla="val 1606418"/>
            </a:avLst>
          </a:prstGeom>
          <a:noFill/>
          <a:ln w="9525" cap="flat" cmpd="sng" algn="ctr">
            <a:solidFill>
              <a:srgbClr val="5D7B9A"/>
            </a:solidFill>
            <a:prstDash val="solid"/>
            <a:headEnd type="triangle"/>
            <a:tailEnd type="triangle"/>
          </a:ln>
          <a:effectLst/>
        </p:spPr>
      </p:cxnSp>
      <p:cxnSp>
        <p:nvCxnSpPr>
          <p:cNvPr id="32" name="Straight Connector 31">
            <a:extLst>
              <a:ext uri="{FF2B5EF4-FFF2-40B4-BE49-F238E27FC236}">
                <a16:creationId xmlns:a16="http://schemas.microsoft.com/office/drawing/2014/main" id="{1AC8017E-B0D3-937C-DEE0-51614F085180}"/>
              </a:ext>
            </a:extLst>
          </p:cNvPr>
          <p:cNvCxnSpPr>
            <a:stCxn id="34" idx="1"/>
            <a:endCxn id="29" idx="0"/>
          </p:cNvCxnSpPr>
          <p:nvPr/>
        </p:nvCxnSpPr>
        <p:spPr>
          <a:xfrm flipH="1">
            <a:off x="3580407" y="2043736"/>
            <a:ext cx="501908" cy="0"/>
          </a:xfrm>
          <a:prstGeom prst="line">
            <a:avLst/>
          </a:prstGeom>
          <a:noFill/>
          <a:ln w="9525" cap="flat" cmpd="sng" algn="ctr">
            <a:solidFill>
              <a:srgbClr val="5D7B9A"/>
            </a:solidFill>
            <a:prstDash val="solid"/>
            <a:headEnd type="triangle"/>
          </a:ln>
          <a:effectLst/>
        </p:spPr>
      </p:cxnSp>
      <p:sp>
        <p:nvSpPr>
          <p:cNvPr id="37" name="Round Diagonal Corner Rectangle 38">
            <a:extLst>
              <a:ext uri="{FF2B5EF4-FFF2-40B4-BE49-F238E27FC236}">
                <a16:creationId xmlns:a16="http://schemas.microsoft.com/office/drawing/2014/main" id="{EDE064F6-6112-87C1-5D9E-CD1B7DACCF6B}"/>
              </a:ext>
            </a:extLst>
          </p:cNvPr>
          <p:cNvSpPr/>
          <p:nvPr/>
        </p:nvSpPr>
        <p:spPr bwMode="auto">
          <a:xfrm>
            <a:off x="586205" y="2534759"/>
            <a:ext cx="2994202" cy="258846"/>
          </a:xfrm>
          <a:prstGeom prst="round2DiagRect">
            <a:avLst>
              <a:gd name="adj1" fmla="val 0"/>
              <a:gd name="adj2" fmla="val 47029"/>
            </a:avLst>
          </a:prstGeom>
          <a:solidFill>
            <a:schemeClr val="bg1">
              <a:lumMod val="50000"/>
            </a:schemeClr>
          </a:solidFill>
          <a:ln w="12700">
            <a:noFill/>
            <a:miter lim="800000"/>
          </a:ln>
          <a:effectLst/>
        </p:spPr>
        <p:txBody>
          <a:bodyPr wrap="square" lIns="228600" tIns="0" rIns="0" bIns="0" anchor="ctr">
            <a:noAutofit/>
          </a:bodyPr>
          <a:lstStyle/>
          <a:p>
            <a:pPr marL="1905" lvl="0" defTabSz="821055" eaLnBrk="0" hangingPunct="0">
              <a:spcBef>
                <a:spcPct val="100000"/>
              </a:spcBef>
              <a:tabLst>
                <a:tab pos="400050" algn="l"/>
              </a:tabLst>
              <a:defRPr/>
            </a:pPr>
            <a:r>
              <a:rPr lang="en-US" sz="1200" b="1" kern="0" dirty="0">
                <a:solidFill>
                  <a:srgbClr val="FFFFFF"/>
                </a:solidFill>
              </a:rPr>
              <a:t>BIA ( Risk Evaluation &amp; Controls)</a:t>
            </a:r>
          </a:p>
        </p:txBody>
      </p:sp>
      <p:grpSp>
        <p:nvGrpSpPr>
          <p:cNvPr id="38" name="Group 37">
            <a:extLst>
              <a:ext uri="{FF2B5EF4-FFF2-40B4-BE49-F238E27FC236}">
                <a16:creationId xmlns:a16="http://schemas.microsoft.com/office/drawing/2014/main" id="{64023F28-7ED9-BCE8-336C-448D824F5641}"/>
              </a:ext>
            </a:extLst>
          </p:cNvPr>
          <p:cNvGrpSpPr/>
          <p:nvPr/>
        </p:nvGrpSpPr>
        <p:grpSpPr>
          <a:xfrm>
            <a:off x="4082315" y="2398377"/>
            <a:ext cx="4657647" cy="531611"/>
            <a:chOff x="2197026" y="1847378"/>
            <a:chExt cx="2513371" cy="751188"/>
          </a:xfrm>
          <a:solidFill>
            <a:srgbClr val="C71F3F"/>
          </a:solidFill>
        </p:grpSpPr>
        <p:sp>
          <p:nvSpPr>
            <p:cNvPr id="41" name="Pentagon 43">
              <a:extLst>
                <a:ext uri="{FF2B5EF4-FFF2-40B4-BE49-F238E27FC236}">
                  <a16:creationId xmlns:a16="http://schemas.microsoft.com/office/drawing/2014/main" id="{FD1FEE79-7F0B-CB2E-CC56-2B6EA27D0D2E}"/>
                </a:ext>
              </a:extLst>
            </p:cNvPr>
            <p:cNvSpPr/>
            <p:nvPr/>
          </p:nvSpPr>
          <p:spPr bwMode="auto">
            <a:xfrm>
              <a:off x="2197026" y="1847378"/>
              <a:ext cx="2513371" cy="228600"/>
            </a:xfrm>
            <a:prstGeom prst="homePlate">
              <a:avLst/>
            </a:prstGeom>
            <a:grp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rPr>
                <a:t>Tone at the Top</a:t>
              </a:r>
            </a:p>
          </p:txBody>
        </p:sp>
        <p:sp>
          <p:nvSpPr>
            <p:cNvPr id="42" name="Pentagon 44">
              <a:extLst>
                <a:ext uri="{FF2B5EF4-FFF2-40B4-BE49-F238E27FC236}">
                  <a16:creationId xmlns:a16="http://schemas.microsoft.com/office/drawing/2014/main" id="{E47506DD-A004-2C23-F5E7-E3FA3F78C181}"/>
                </a:ext>
              </a:extLst>
            </p:cNvPr>
            <p:cNvSpPr/>
            <p:nvPr/>
          </p:nvSpPr>
          <p:spPr bwMode="auto">
            <a:xfrm>
              <a:off x="2197026" y="2108672"/>
              <a:ext cx="2513371" cy="228600"/>
            </a:xfrm>
            <a:prstGeom prst="homePlate">
              <a:avLst/>
            </a:prstGeom>
            <a:grp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rPr>
                <a:t>Risk Assessment</a:t>
              </a:r>
            </a:p>
          </p:txBody>
        </p:sp>
        <p:sp>
          <p:nvSpPr>
            <p:cNvPr id="43" name="Pentagon 45">
              <a:extLst>
                <a:ext uri="{FF2B5EF4-FFF2-40B4-BE49-F238E27FC236}">
                  <a16:creationId xmlns:a16="http://schemas.microsoft.com/office/drawing/2014/main" id="{2702000B-3702-C199-14B1-FAC352FF9411}"/>
                </a:ext>
              </a:extLst>
            </p:cNvPr>
            <p:cNvSpPr/>
            <p:nvPr/>
          </p:nvSpPr>
          <p:spPr bwMode="auto">
            <a:xfrm>
              <a:off x="2197026" y="2369966"/>
              <a:ext cx="2513371" cy="228600"/>
            </a:xfrm>
            <a:prstGeom prst="homePlate">
              <a:avLst/>
            </a:prstGeom>
            <a:grp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rPr>
                <a:t>Mitigation</a:t>
              </a:r>
            </a:p>
          </p:txBody>
        </p:sp>
      </p:grpSp>
      <p:cxnSp>
        <p:nvCxnSpPr>
          <p:cNvPr id="39" name="Elbow Connector 41">
            <a:extLst>
              <a:ext uri="{FF2B5EF4-FFF2-40B4-BE49-F238E27FC236}">
                <a16:creationId xmlns:a16="http://schemas.microsoft.com/office/drawing/2014/main" id="{5880889D-10DA-7875-E464-04BB150E7720}"/>
              </a:ext>
            </a:extLst>
          </p:cNvPr>
          <p:cNvCxnSpPr>
            <a:stCxn id="41" idx="1"/>
            <a:endCxn id="43" idx="1"/>
          </p:cNvCxnSpPr>
          <p:nvPr/>
        </p:nvCxnSpPr>
        <p:spPr>
          <a:xfrm rot="10800000" flipV="1">
            <a:off x="4082315" y="2479266"/>
            <a:ext cx="23103" cy="369832"/>
          </a:xfrm>
          <a:prstGeom prst="bentConnector3">
            <a:avLst>
              <a:gd name="adj1" fmla="val 1606418"/>
            </a:avLst>
          </a:prstGeom>
          <a:noFill/>
          <a:ln w="9525" cap="flat" cmpd="sng" algn="ctr">
            <a:solidFill>
              <a:srgbClr val="5D7B9A"/>
            </a:solidFill>
            <a:prstDash val="solid"/>
            <a:headEnd type="triangle"/>
            <a:tailEnd type="triangle"/>
          </a:ln>
          <a:effectLst/>
        </p:spPr>
      </p:cxnSp>
      <p:cxnSp>
        <p:nvCxnSpPr>
          <p:cNvPr id="40" name="Straight Connector 39">
            <a:extLst>
              <a:ext uri="{FF2B5EF4-FFF2-40B4-BE49-F238E27FC236}">
                <a16:creationId xmlns:a16="http://schemas.microsoft.com/office/drawing/2014/main" id="{B991B0AA-BC65-7CF3-7168-2C4A8DDEB18B}"/>
              </a:ext>
            </a:extLst>
          </p:cNvPr>
          <p:cNvCxnSpPr>
            <a:stCxn id="42" idx="1"/>
            <a:endCxn id="37" idx="0"/>
          </p:cNvCxnSpPr>
          <p:nvPr/>
        </p:nvCxnSpPr>
        <p:spPr>
          <a:xfrm flipH="1">
            <a:off x="3580407" y="2664183"/>
            <a:ext cx="501908" cy="0"/>
          </a:xfrm>
          <a:prstGeom prst="line">
            <a:avLst/>
          </a:prstGeom>
          <a:noFill/>
          <a:ln w="9525" cap="flat" cmpd="sng" algn="ctr">
            <a:solidFill>
              <a:srgbClr val="5D7B9A"/>
            </a:solidFill>
            <a:prstDash val="solid"/>
            <a:headEnd type="triangle"/>
          </a:ln>
          <a:effectLst/>
        </p:spPr>
      </p:cxnSp>
      <p:sp>
        <p:nvSpPr>
          <p:cNvPr id="44" name="Round Diagonal Corner Rectangle 50">
            <a:extLst>
              <a:ext uri="{FF2B5EF4-FFF2-40B4-BE49-F238E27FC236}">
                <a16:creationId xmlns:a16="http://schemas.microsoft.com/office/drawing/2014/main" id="{CF705DA2-AC09-DC19-9BAF-23FC1719A803}"/>
              </a:ext>
            </a:extLst>
          </p:cNvPr>
          <p:cNvSpPr/>
          <p:nvPr/>
        </p:nvSpPr>
        <p:spPr bwMode="auto">
          <a:xfrm>
            <a:off x="586205" y="3134196"/>
            <a:ext cx="2994202" cy="258846"/>
          </a:xfrm>
          <a:prstGeom prst="round2DiagRect">
            <a:avLst>
              <a:gd name="adj1" fmla="val 0"/>
              <a:gd name="adj2" fmla="val 42080"/>
            </a:avLst>
          </a:prstGeom>
          <a:solidFill>
            <a:schemeClr val="bg1">
              <a:lumMod val="50000"/>
            </a:schemeClr>
          </a:solidFill>
          <a:ln w="12700">
            <a:noFill/>
            <a:miter lim="800000"/>
          </a:ln>
          <a:effectLst/>
        </p:spPr>
        <p:txBody>
          <a:bodyPr wrap="square" lIns="228600" tIns="0" rIns="0" bIns="0" anchor="ctr">
            <a:noAutofit/>
          </a:bodyPr>
          <a:lstStyle/>
          <a:p>
            <a:pPr marL="1905" lvl="0" defTabSz="821055" eaLnBrk="0" hangingPunct="0">
              <a:spcBef>
                <a:spcPct val="100000"/>
              </a:spcBef>
              <a:tabLst>
                <a:tab pos="400050" algn="l"/>
              </a:tabLst>
              <a:defRPr/>
            </a:pPr>
            <a:r>
              <a:rPr lang="en-US" sz="1200" b="1" kern="0" dirty="0">
                <a:solidFill>
                  <a:srgbClr val="FFFFFF"/>
                </a:solidFill>
              </a:rPr>
              <a:t>Recovery Plan</a:t>
            </a:r>
          </a:p>
        </p:txBody>
      </p:sp>
      <p:sp>
        <p:nvSpPr>
          <p:cNvPr id="47" name="Pentagon 55">
            <a:extLst>
              <a:ext uri="{FF2B5EF4-FFF2-40B4-BE49-F238E27FC236}">
                <a16:creationId xmlns:a16="http://schemas.microsoft.com/office/drawing/2014/main" id="{FF96B0F7-0D54-AE4B-6625-355EE72A110D}"/>
              </a:ext>
            </a:extLst>
          </p:cNvPr>
          <p:cNvSpPr/>
          <p:nvPr/>
        </p:nvSpPr>
        <p:spPr bwMode="auto">
          <a:xfrm>
            <a:off x="4082314" y="3080270"/>
            <a:ext cx="4657647" cy="161779"/>
          </a:xfrm>
          <a:prstGeom prst="homePlate">
            <a:avLst/>
          </a:prstGeom>
          <a:solidFill>
            <a:schemeClr val="bg1">
              <a:lumMod val="85000"/>
            </a:schemeClr>
          </a:solid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Text" lastClr="000000"/>
                </a:solidFill>
                <a:effectLst/>
                <a:uLnTx/>
                <a:uFillTx/>
              </a:rPr>
              <a:t>Recovery Point</a:t>
            </a:r>
            <a:r>
              <a:rPr kumimoji="0" lang="en-US" sz="1200" b="0" i="0" u="none" strike="noStrike" kern="0" cap="none" spc="0" normalizeH="0" noProof="0" dirty="0">
                <a:ln>
                  <a:noFill/>
                </a:ln>
                <a:solidFill>
                  <a:sysClr val="windowText" lastClr="000000"/>
                </a:solidFill>
                <a:effectLst/>
                <a:uLnTx/>
                <a:uFillTx/>
              </a:rPr>
              <a:t> Objective (RPOI)</a:t>
            </a:r>
            <a:endParaRPr kumimoji="0" lang="en-US" sz="1200" b="0" i="0" u="none" strike="noStrike" kern="0" cap="none" spc="0" normalizeH="0" baseline="0" noProof="0" dirty="0">
              <a:ln>
                <a:noFill/>
              </a:ln>
              <a:solidFill>
                <a:sysClr val="windowText" lastClr="000000"/>
              </a:solidFill>
              <a:effectLst/>
              <a:uLnTx/>
              <a:uFillTx/>
            </a:endParaRPr>
          </a:p>
        </p:txBody>
      </p:sp>
      <p:sp>
        <p:nvSpPr>
          <p:cNvPr id="48" name="Pentagon 56">
            <a:extLst>
              <a:ext uri="{FF2B5EF4-FFF2-40B4-BE49-F238E27FC236}">
                <a16:creationId xmlns:a16="http://schemas.microsoft.com/office/drawing/2014/main" id="{72E5639E-0147-A6EC-67CC-195436568D69}"/>
              </a:ext>
            </a:extLst>
          </p:cNvPr>
          <p:cNvSpPr/>
          <p:nvPr/>
        </p:nvSpPr>
        <p:spPr bwMode="auto">
          <a:xfrm>
            <a:off x="4082314" y="3295975"/>
            <a:ext cx="4657647" cy="161779"/>
          </a:xfrm>
          <a:prstGeom prst="homePlate">
            <a:avLst/>
          </a:prstGeom>
          <a:solidFill>
            <a:schemeClr val="bg1">
              <a:lumMod val="85000"/>
            </a:schemeClr>
          </a:solid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lang="en-US" sz="1200" kern="0" dirty="0">
                <a:solidFill>
                  <a:sysClr val="windowText" lastClr="000000"/>
                </a:solidFill>
              </a:rPr>
              <a:t>Recovery Time Objective (RTO)</a:t>
            </a:r>
            <a:endParaRPr kumimoji="0" lang="en-US" sz="1200" b="0" i="0" u="none" strike="noStrike" kern="0" cap="none" spc="0" normalizeH="0" baseline="0" noProof="0" dirty="0">
              <a:ln>
                <a:noFill/>
              </a:ln>
              <a:solidFill>
                <a:sysClr val="windowText" lastClr="000000"/>
              </a:solidFill>
              <a:effectLst/>
              <a:uLnTx/>
              <a:uFillTx/>
            </a:endParaRPr>
          </a:p>
        </p:txBody>
      </p:sp>
      <p:sp>
        <p:nvSpPr>
          <p:cNvPr id="49" name="Round Diagonal Corner Rectangle 62">
            <a:extLst>
              <a:ext uri="{FF2B5EF4-FFF2-40B4-BE49-F238E27FC236}">
                <a16:creationId xmlns:a16="http://schemas.microsoft.com/office/drawing/2014/main" id="{95204D2F-BF84-5F0C-57BD-7397BB823DA1}"/>
              </a:ext>
            </a:extLst>
          </p:cNvPr>
          <p:cNvSpPr/>
          <p:nvPr/>
        </p:nvSpPr>
        <p:spPr bwMode="auto">
          <a:xfrm>
            <a:off x="586205" y="3953876"/>
            <a:ext cx="2994202" cy="258846"/>
          </a:xfrm>
          <a:prstGeom prst="round2DiagRect">
            <a:avLst>
              <a:gd name="adj1" fmla="val 0"/>
              <a:gd name="adj2" fmla="val 42079"/>
            </a:avLst>
          </a:prstGeom>
          <a:solidFill>
            <a:schemeClr val="bg1">
              <a:lumMod val="50000"/>
            </a:schemeClr>
          </a:solidFill>
          <a:ln w="12700">
            <a:noFill/>
            <a:miter lim="800000"/>
          </a:ln>
          <a:effectLst/>
        </p:spPr>
        <p:txBody>
          <a:bodyPr wrap="square" lIns="228600" tIns="0" rIns="0" bIns="0" anchor="ctr">
            <a:noAutofit/>
          </a:bodyPr>
          <a:lstStyle/>
          <a:p>
            <a:pPr marL="1905" lvl="0" eaLnBrk="0" hangingPunct="0">
              <a:spcBef>
                <a:spcPct val="100000"/>
              </a:spcBef>
              <a:tabLst>
                <a:tab pos="400050" algn="l"/>
              </a:tabLst>
            </a:pPr>
            <a:r>
              <a:rPr lang="en-US" sz="1200" b="1" kern="0" dirty="0">
                <a:solidFill>
                  <a:srgbClr val="FFFFFF"/>
                </a:solidFill>
              </a:rPr>
              <a:t>Awareness, Testing &amp; Training</a:t>
            </a:r>
          </a:p>
        </p:txBody>
      </p:sp>
      <p:sp>
        <p:nvSpPr>
          <p:cNvPr id="50" name="Pentagon 67">
            <a:extLst>
              <a:ext uri="{FF2B5EF4-FFF2-40B4-BE49-F238E27FC236}">
                <a16:creationId xmlns:a16="http://schemas.microsoft.com/office/drawing/2014/main" id="{13D6C4A1-88C4-482B-D7D5-31AE120012BE}"/>
              </a:ext>
            </a:extLst>
          </p:cNvPr>
          <p:cNvSpPr/>
          <p:nvPr/>
        </p:nvSpPr>
        <p:spPr bwMode="auto">
          <a:xfrm>
            <a:off x="4082314" y="3639271"/>
            <a:ext cx="4657648" cy="161779"/>
          </a:xfrm>
          <a:prstGeom prst="homePlate">
            <a:avLst/>
          </a:prstGeom>
          <a:solidFill>
            <a:srgbClr val="C71F3F"/>
          </a:solid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chemeClr val="bg1"/>
                </a:solidFill>
                <a:effectLst/>
                <a:uLnTx/>
                <a:uFillTx/>
                <a:latin typeface="Century Gothic" panose="020B0502020202020204" pitchFamily="34" charset="0"/>
              </a:rPr>
              <a:t>Testing Policy</a:t>
            </a:r>
          </a:p>
        </p:txBody>
      </p:sp>
      <p:sp>
        <p:nvSpPr>
          <p:cNvPr id="51" name="Pentagon 68">
            <a:extLst>
              <a:ext uri="{FF2B5EF4-FFF2-40B4-BE49-F238E27FC236}">
                <a16:creationId xmlns:a16="http://schemas.microsoft.com/office/drawing/2014/main" id="{980E4FFC-3364-8B05-D7C1-909C3BACD238}"/>
              </a:ext>
            </a:extLst>
          </p:cNvPr>
          <p:cNvSpPr/>
          <p:nvPr/>
        </p:nvSpPr>
        <p:spPr bwMode="auto">
          <a:xfrm>
            <a:off x="4082314" y="3824187"/>
            <a:ext cx="4657648" cy="161779"/>
          </a:xfrm>
          <a:prstGeom prst="homePlate">
            <a:avLst/>
          </a:prstGeom>
          <a:solidFill>
            <a:srgbClr val="C71F3F"/>
          </a:solid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chemeClr val="bg1"/>
                </a:solidFill>
                <a:effectLst/>
                <a:uLnTx/>
                <a:uFillTx/>
                <a:latin typeface="Century Gothic" panose="020B0502020202020204" pitchFamily="34" charset="0"/>
              </a:rPr>
              <a:t>Testing Strategy</a:t>
            </a:r>
          </a:p>
        </p:txBody>
      </p:sp>
      <p:sp>
        <p:nvSpPr>
          <p:cNvPr id="52" name="Pentagon 69">
            <a:extLst>
              <a:ext uri="{FF2B5EF4-FFF2-40B4-BE49-F238E27FC236}">
                <a16:creationId xmlns:a16="http://schemas.microsoft.com/office/drawing/2014/main" id="{4BC1962E-8D01-9D4E-9036-E98645A3F30B}"/>
              </a:ext>
            </a:extLst>
          </p:cNvPr>
          <p:cNvSpPr/>
          <p:nvPr/>
        </p:nvSpPr>
        <p:spPr bwMode="auto">
          <a:xfrm>
            <a:off x="4082316" y="4009104"/>
            <a:ext cx="4657648" cy="161779"/>
          </a:xfrm>
          <a:prstGeom prst="homePlate">
            <a:avLst/>
          </a:prstGeom>
          <a:solidFill>
            <a:srgbClr val="C71F3F"/>
          </a:solid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chemeClr val="bg1"/>
                </a:solidFill>
                <a:effectLst/>
                <a:uLnTx/>
                <a:uFillTx/>
                <a:latin typeface="Century Gothic" panose="020B0502020202020204" pitchFamily="34" charset="0"/>
              </a:rPr>
              <a:t>Testing Observations</a:t>
            </a:r>
          </a:p>
        </p:txBody>
      </p:sp>
      <p:sp>
        <p:nvSpPr>
          <p:cNvPr id="53" name="Pentagon 88">
            <a:extLst>
              <a:ext uri="{FF2B5EF4-FFF2-40B4-BE49-F238E27FC236}">
                <a16:creationId xmlns:a16="http://schemas.microsoft.com/office/drawing/2014/main" id="{55C7A4C2-3726-860D-DFBA-FACA464DF310}"/>
              </a:ext>
            </a:extLst>
          </p:cNvPr>
          <p:cNvSpPr/>
          <p:nvPr/>
        </p:nvSpPr>
        <p:spPr bwMode="auto">
          <a:xfrm>
            <a:off x="4067321" y="4185759"/>
            <a:ext cx="4657648" cy="161779"/>
          </a:xfrm>
          <a:prstGeom prst="homePlate">
            <a:avLst/>
          </a:prstGeom>
          <a:solidFill>
            <a:srgbClr val="C71F3F"/>
          </a:solid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chemeClr val="bg1"/>
                </a:solidFill>
                <a:effectLst/>
                <a:uLnTx/>
                <a:uFillTx/>
                <a:latin typeface="Century Gothic" panose="020B0502020202020204" pitchFamily="34" charset="0"/>
              </a:rPr>
              <a:t>Post-Testing</a:t>
            </a:r>
          </a:p>
        </p:txBody>
      </p:sp>
      <p:sp>
        <p:nvSpPr>
          <p:cNvPr id="54" name="Pentagon 89">
            <a:extLst>
              <a:ext uri="{FF2B5EF4-FFF2-40B4-BE49-F238E27FC236}">
                <a16:creationId xmlns:a16="http://schemas.microsoft.com/office/drawing/2014/main" id="{F2EFF6D5-A4B0-3F1E-F44C-90EC86231B34}"/>
              </a:ext>
            </a:extLst>
          </p:cNvPr>
          <p:cNvSpPr/>
          <p:nvPr/>
        </p:nvSpPr>
        <p:spPr bwMode="auto">
          <a:xfrm>
            <a:off x="4044959" y="4379403"/>
            <a:ext cx="4657648" cy="161779"/>
          </a:xfrm>
          <a:prstGeom prst="homePlate">
            <a:avLst/>
          </a:prstGeom>
          <a:solidFill>
            <a:srgbClr val="C71F3F"/>
          </a:solidFill>
          <a:ln w="12700" cap="flat" cmpd="sng" algn="ctr">
            <a:solidFill>
              <a:srgbClr val="FFFFFF"/>
            </a:solidFill>
            <a:prstDash val="solid"/>
            <a:headEnd type="none" w="med" len="med"/>
            <a:tailEnd type="none" w="med" len="med"/>
          </a:ln>
          <a:effectLst/>
        </p:spPr>
        <p:txBody>
          <a:bodyPr tIns="41029" bIns="41029"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chemeClr val="bg1"/>
                </a:solidFill>
                <a:effectLst/>
                <a:uLnTx/>
                <a:uFillTx/>
                <a:latin typeface="Century Gothic" panose="020B0502020202020204" pitchFamily="34" charset="0"/>
              </a:rPr>
              <a:t>Training</a:t>
            </a:r>
          </a:p>
        </p:txBody>
      </p:sp>
      <p:cxnSp>
        <p:nvCxnSpPr>
          <p:cNvPr id="55" name="Straight Connector 54">
            <a:extLst>
              <a:ext uri="{FF2B5EF4-FFF2-40B4-BE49-F238E27FC236}">
                <a16:creationId xmlns:a16="http://schemas.microsoft.com/office/drawing/2014/main" id="{111B27B0-CF2C-2812-B9C0-9C3CD59AE12B}"/>
              </a:ext>
            </a:extLst>
          </p:cNvPr>
          <p:cNvCxnSpPr/>
          <p:nvPr/>
        </p:nvCxnSpPr>
        <p:spPr>
          <a:xfrm flipH="1" flipV="1">
            <a:off x="3738357" y="3720161"/>
            <a:ext cx="343958" cy="1205"/>
          </a:xfrm>
          <a:prstGeom prst="line">
            <a:avLst/>
          </a:prstGeom>
          <a:noFill/>
          <a:ln w="9525" cap="flat" cmpd="sng" algn="ctr">
            <a:solidFill>
              <a:srgbClr val="5D7B9A"/>
            </a:solidFill>
            <a:prstDash val="solid"/>
            <a:headEnd type="triangle"/>
          </a:ln>
          <a:effectLst/>
        </p:spPr>
      </p:cxnSp>
      <p:cxnSp>
        <p:nvCxnSpPr>
          <p:cNvPr id="56" name="Straight Connector 55">
            <a:extLst>
              <a:ext uri="{FF2B5EF4-FFF2-40B4-BE49-F238E27FC236}">
                <a16:creationId xmlns:a16="http://schemas.microsoft.com/office/drawing/2014/main" id="{1C18583E-7E6C-94E5-FE05-3EFC6C88D6D8}"/>
              </a:ext>
            </a:extLst>
          </p:cNvPr>
          <p:cNvCxnSpPr>
            <a:endCxn id="49" idx="0"/>
          </p:cNvCxnSpPr>
          <p:nvPr/>
        </p:nvCxnSpPr>
        <p:spPr>
          <a:xfrm flipH="1" flipV="1">
            <a:off x="3580407" y="4083299"/>
            <a:ext cx="486915" cy="675"/>
          </a:xfrm>
          <a:prstGeom prst="line">
            <a:avLst/>
          </a:prstGeom>
          <a:noFill/>
          <a:ln w="9525" cap="flat" cmpd="sng" algn="ctr">
            <a:solidFill>
              <a:srgbClr val="5D7B9A"/>
            </a:solidFill>
            <a:prstDash val="solid"/>
            <a:headEnd type="triangle"/>
          </a:ln>
          <a:effectLst/>
        </p:spPr>
      </p:cxnSp>
      <p:cxnSp>
        <p:nvCxnSpPr>
          <p:cNvPr id="57" name="Straight Connector 56">
            <a:extLst>
              <a:ext uri="{FF2B5EF4-FFF2-40B4-BE49-F238E27FC236}">
                <a16:creationId xmlns:a16="http://schemas.microsoft.com/office/drawing/2014/main" id="{E8EA6A37-8FB4-7CDA-77BD-70FD33A5E6FA}"/>
              </a:ext>
            </a:extLst>
          </p:cNvPr>
          <p:cNvCxnSpPr/>
          <p:nvPr/>
        </p:nvCxnSpPr>
        <p:spPr>
          <a:xfrm flipH="1" flipV="1">
            <a:off x="3723364" y="4266648"/>
            <a:ext cx="343958" cy="1205"/>
          </a:xfrm>
          <a:prstGeom prst="line">
            <a:avLst/>
          </a:prstGeom>
          <a:noFill/>
          <a:ln w="9525" cap="flat" cmpd="sng" algn="ctr">
            <a:solidFill>
              <a:srgbClr val="5D7B9A"/>
            </a:solidFill>
            <a:prstDash val="solid"/>
            <a:headEnd type="triangle"/>
          </a:ln>
          <a:effectLst/>
        </p:spPr>
      </p:cxnSp>
      <p:cxnSp>
        <p:nvCxnSpPr>
          <p:cNvPr id="58" name="Straight Connector 57">
            <a:extLst>
              <a:ext uri="{FF2B5EF4-FFF2-40B4-BE49-F238E27FC236}">
                <a16:creationId xmlns:a16="http://schemas.microsoft.com/office/drawing/2014/main" id="{2A4D638D-ABF7-DC39-4F08-5C765C77C49A}"/>
              </a:ext>
            </a:extLst>
          </p:cNvPr>
          <p:cNvCxnSpPr/>
          <p:nvPr/>
        </p:nvCxnSpPr>
        <p:spPr>
          <a:xfrm flipH="1" flipV="1">
            <a:off x="3723364" y="4481148"/>
            <a:ext cx="343958" cy="1205"/>
          </a:xfrm>
          <a:prstGeom prst="line">
            <a:avLst/>
          </a:prstGeom>
          <a:noFill/>
          <a:ln w="9525" cap="flat" cmpd="sng" algn="ctr">
            <a:solidFill>
              <a:srgbClr val="5D7B9A"/>
            </a:solidFill>
            <a:prstDash val="solid"/>
            <a:headEnd type="triangle"/>
          </a:ln>
          <a:effectLst/>
        </p:spPr>
      </p:cxnSp>
      <p:cxnSp>
        <p:nvCxnSpPr>
          <p:cNvPr id="59" name="Straight Connector 58">
            <a:extLst>
              <a:ext uri="{FF2B5EF4-FFF2-40B4-BE49-F238E27FC236}">
                <a16:creationId xmlns:a16="http://schemas.microsoft.com/office/drawing/2014/main" id="{9BA29415-8A8A-0C91-37F0-ADB10D3AA804}"/>
              </a:ext>
            </a:extLst>
          </p:cNvPr>
          <p:cNvCxnSpPr/>
          <p:nvPr/>
        </p:nvCxnSpPr>
        <p:spPr>
          <a:xfrm flipH="1" flipV="1">
            <a:off x="3738356" y="3906090"/>
            <a:ext cx="343958" cy="1205"/>
          </a:xfrm>
          <a:prstGeom prst="line">
            <a:avLst/>
          </a:prstGeom>
          <a:noFill/>
          <a:ln w="9525" cap="flat" cmpd="sng" algn="ctr">
            <a:solidFill>
              <a:srgbClr val="5D7B9A"/>
            </a:solidFill>
            <a:prstDash val="solid"/>
            <a:headEnd type="triangle"/>
          </a:ln>
          <a:effectLst/>
        </p:spPr>
      </p:cxnSp>
      <p:cxnSp>
        <p:nvCxnSpPr>
          <p:cNvPr id="60" name="Straight Connector 59">
            <a:extLst>
              <a:ext uri="{FF2B5EF4-FFF2-40B4-BE49-F238E27FC236}">
                <a16:creationId xmlns:a16="http://schemas.microsoft.com/office/drawing/2014/main" id="{3C52F2D9-D078-A1B4-63A1-0E2CCEE1CBEA}"/>
              </a:ext>
            </a:extLst>
          </p:cNvPr>
          <p:cNvCxnSpPr/>
          <p:nvPr/>
        </p:nvCxnSpPr>
        <p:spPr>
          <a:xfrm flipH="1" flipV="1">
            <a:off x="3761461" y="3161160"/>
            <a:ext cx="343958" cy="1205"/>
          </a:xfrm>
          <a:prstGeom prst="line">
            <a:avLst/>
          </a:prstGeom>
          <a:noFill/>
          <a:ln w="9525" cap="flat" cmpd="sng" algn="ctr">
            <a:solidFill>
              <a:srgbClr val="5D7B9A"/>
            </a:solidFill>
            <a:prstDash val="solid"/>
            <a:headEnd type="triangle"/>
          </a:ln>
          <a:effectLst/>
        </p:spPr>
      </p:cxnSp>
      <p:cxnSp>
        <p:nvCxnSpPr>
          <p:cNvPr id="61" name="Straight Connector 60">
            <a:extLst>
              <a:ext uri="{FF2B5EF4-FFF2-40B4-BE49-F238E27FC236}">
                <a16:creationId xmlns:a16="http://schemas.microsoft.com/office/drawing/2014/main" id="{5DF05EAD-7BAE-5270-CB89-B181298A46A7}"/>
              </a:ext>
            </a:extLst>
          </p:cNvPr>
          <p:cNvCxnSpPr/>
          <p:nvPr/>
        </p:nvCxnSpPr>
        <p:spPr>
          <a:xfrm flipH="1" flipV="1">
            <a:off x="3761461" y="3343839"/>
            <a:ext cx="343958" cy="1205"/>
          </a:xfrm>
          <a:prstGeom prst="line">
            <a:avLst/>
          </a:prstGeom>
          <a:noFill/>
          <a:ln w="9525" cap="flat" cmpd="sng" algn="ctr">
            <a:solidFill>
              <a:srgbClr val="5D7B9A"/>
            </a:solidFill>
            <a:prstDash val="solid"/>
            <a:headEnd type="triangle"/>
          </a:ln>
          <a:effectLst/>
        </p:spPr>
      </p:cxnSp>
      <p:sp>
        <p:nvSpPr>
          <p:cNvPr id="63" name="Freeform 74">
            <a:extLst>
              <a:ext uri="{FF2B5EF4-FFF2-40B4-BE49-F238E27FC236}">
                <a16:creationId xmlns:a16="http://schemas.microsoft.com/office/drawing/2014/main" id="{C994AFF2-F491-6324-0CF4-72DE953145C2}"/>
              </a:ext>
            </a:extLst>
          </p:cNvPr>
          <p:cNvSpPr/>
          <p:nvPr/>
        </p:nvSpPr>
        <p:spPr>
          <a:xfrm rot="8100000">
            <a:off x="438577" y="1138924"/>
            <a:ext cx="390907" cy="305787"/>
          </a:xfrm>
          <a:custGeom>
            <a:avLst/>
            <a:gdLst>
              <a:gd name="connsiteX0" fmla="*/ 779922 w 1559844"/>
              <a:gd name="connsiteY0" fmla="*/ 1855264 h 1855264"/>
              <a:gd name="connsiteX1" fmla="*/ 0 w 1559844"/>
              <a:gd name="connsiteY1" fmla="*/ 1075342 h 1855264"/>
              <a:gd name="connsiteX2" fmla="*/ 133198 w 1559844"/>
              <a:gd name="connsiteY2" fmla="*/ 639280 h 1855264"/>
              <a:gd name="connsiteX3" fmla="*/ 220203 w 1559844"/>
              <a:gd name="connsiteY3" fmla="*/ 533830 h 1855264"/>
              <a:gd name="connsiteX4" fmla="*/ 217565 w 1559844"/>
              <a:gd name="connsiteY4" fmla="*/ 533830 h 1855264"/>
              <a:gd name="connsiteX5" fmla="*/ 779921 w 1559844"/>
              <a:gd name="connsiteY5" fmla="*/ 0 h 1855264"/>
              <a:gd name="connsiteX6" fmla="*/ 1342277 w 1559844"/>
              <a:gd name="connsiteY6" fmla="*/ 533830 h 1855264"/>
              <a:gd name="connsiteX7" fmla="*/ 1339641 w 1559844"/>
              <a:gd name="connsiteY7" fmla="*/ 533830 h 1855264"/>
              <a:gd name="connsiteX8" fmla="*/ 1426646 w 1559844"/>
              <a:gd name="connsiteY8" fmla="*/ 639280 h 1855264"/>
              <a:gd name="connsiteX9" fmla="*/ 1559844 w 1559844"/>
              <a:gd name="connsiteY9" fmla="*/ 1075342 h 1855264"/>
              <a:gd name="connsiteX10" fmla="*/ 779922 w 1559844"/>
              <a:gd name="connsiteY10" fmla="*/ 1855264 h 185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9844" h="1855264">
                <a:moveTo>
                  <a:pt x="779922" y="1855264"/>
                </a:moveTo>
                <a:cubicBezTo>
                  <a:pt x="349183" y="1855264"/>
                  <a:pt x="0" y="1506081"/>
                  <a:pt x="0" y="1075342"/>
                </a:cubicBezTo>
                <a:cubicBezTo>
                  <a:pt x="0" y="913815"/>
                  <a:pt x="49104" y="763757"/>
                  <a:pt x="133198" y="639280"/>
                </a:cubicBezTo>
                <a:lnTo>
                  <a:pt x="220203" y="533830"/>
                </a:lnTo>
                <a:lnTo>
                  <a:pt x="217565" y="533830"/>
                </a:lnTo>
                <a:lnTo>
                  <a:pt x="779921" y="0"/>
                </a:lnTo>
                <a:lnTo>
                  <a:pt x="1342277" y="533830"/>
                </a:lnTo>
                <a:lnTo>
                  <a:pt x="1339641" y="533830"/>
                </a:lnTo>
                <a:lnTo>
                  <a:pt x="1426646" y="639280"/>
                </a:lnTo>
                <a:cubicBezTo>
                  <a:pt x="1510740" y="763757"/>
                  <a:pt x="1559844" y="913815"/>
                  <a:pt x="1559844" y="1075342"/>
                </a:cubicBezTo>
                <a:cubicBezTo>
                  <a:pt x="1559844" y="1506081"/>
                  <a:pt x="1210661" y="1855264"/>
                  <a:pt x="779922" y="1855264"/>
                </a:cubicBezTo>
                <a:close/>
              </a:path>
            </a:pathLst>
          </a:custGeom>
          <a:solidFill>
            <a:srgbClr val="C71F3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00" b="1" i="0" u="none" strike="noStrike" kern="0" cap="none" spc="0" normalizeH="0" baseline="0" noProof="0" dirty="0">
              <a:ln>
                <a:noFill/>
              </a:ln>
              <a:solidFill>
                <a:srgbClr val="333333"/>
              </a:solidFill>
              <a:effectLst/>
              <a:uLnTx/>
              <a:uFillTx/>
              <a:ea typeface="+mn-ea"/>
              <a:cs typeface="+mn-cs"/>
            </a:endParaRPr>
          </a:p>
        </p:txBody>
      </p:sp>
      <p:sp>
        <p:nvSpPr>
          <p:cNvPr id="64" name="Oval 63">
            <a:extLst>
              <a:ext uri="{FF2B5EF4-FFF2-40B4-BE49-F238E27FC236}">
                <a16:creationId xmlns:a16="http://schemas.microsoft.com/office/drawing/2014/main" id="{3B2D13E1-A1A9-6BD1-1FB6-4E57C80DF317}"/>
              </a:ext>
            </a:extLst>
          </p:cNvPr>
          <p:cNvSpPr/>
          <p:nvPr/>
        </p:nvSpPr>
        <p:spPr>
          <a:xfrm>
            <a:off x="477407" y="1188542"/>
            <a:ext cx="251358" cy="165314"/>
          </a:xfrm>
          <a:prstGeom prst="ellipse">
            <a:avLst/>
          </a:prstGeom>
          <a:solidFill>
            <a:srgbClr val="FFFFFF"/>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100" b="1" i="0" u="none" strike="noStrike" kern="0" cap="none" spc="0" normalizeH="0" baseline="0" noProof="0" dirty="0">
                <a:ln>
                  <a:noFill/>
                </a:ln>
                <a:solidFill>
                  <a:srgbClr val="333333"/>
                </a:solidFill>
                <a:effectLst/>
                <a:uLnTx/>
                <a:uFillTx/>
                <a:ea typeface="+mn-ea"/>
                <a:cs typeface="+mn-cs"/>
              </a:rPr>
              <a:t>1</a:t>
            </a:r>
          </a:p>
        </p:txBody>
      </p:sp>
      <p:sp>
        <p:nvSpPr>
          <p:cNvPr id="66" name="Freeform 77">
            <a:extLst>
              <a:ext uri="{FF2B5EF4-FFF2-40B4-BE49-F238E27FC236}">
                <a16:creationId xmlns:a16="http://schemas.microsoft.com/office/drawing/2014/main" id="{88EC6C76-2311-110C-6CAF-A41DA86F9DA9}"/>
              </a:ext>
            </a:extLst>
          </p:cNvPr>
          <p:cNvSpPr/>
          <p:nvPr/>
        </p:nvSpPr>
        <p:spPr>
          <a:xfrm rot="8100000">
            <a:off x="438577" y="1764011"/>
            <a:ext cx="390907" cy="305787"/>
          </a:xfrm>
          <a:custGeom>
            <a:avLst/>
            <a:gdLst>
              <a:gd name="connsiteX0" fmla="*/ 779922 w 1559844"/>
              <a:gd name="connsiteY0" fmla="*/ 1855264 h 1855264"/>
              <a:gd name="connsiteX1" fmla="*/ 0 w 1559844"/>
              <a:gd name="connsiteY1" fmla="*/ 1075342 h 1855264"/>
              <a:gd name="connsiteX2" fmla="*/ 133198 w 1559844"/>
              <a:gd name="connsiteY2" fmla="*/ 639280 h 1855264"/>
              <a:gd name="connsiteX3" fmla="*/ 220203 w 1559844"/>
              <a:gd name="connsiteY3" fmla="*/ 533830 h 1855264"/>
              <a:gd name="connsiteX4" fmla="*/ 217565 w 1559844"/>
              <a:gd name="connsiteY4" fmla="*/ 533830 h 1855264"/>
              <a:gd name="connsiteX5" fmla="*/ 779921 w 1559844"/>
              <a:gd name="connsiteY5" fmla="*/ 0 h 1855264"/>
              <a:gd name="connsiteX6" fmla="*/ 1342277 w 1559844"/>
              <a:gd name="connsiteY6" fmla="*/ 533830 h 1855264"/>
              <a:gd name="connsiteX7" fmla="*/ 1339641 w 1559844"/>
              <a:gd name="connsiteY7" fmla="*/ 533830 h 1855264"/>
              <a:gd name="connsiteX8" fmla="*/ 1426646 w 1559844"/>
              <a:gd name="connsiteY8" fmla="*/ 639280 h 1855264"/>
              <a:gd name="connsiteX9" fmla="*/ 1559844 w 1559844"/>
              <a:gd name="connsiteY9" fmla="*/ 1075342 h 1855264"/>
              <a:gd name="connsiteX10" fmla="*/ 779922 w 1559844"/>
              <a:gd name="connsiteY10" fmla="*/ 1855264 h 185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9844" h="1855264">
                <a:moveTo>
                  <a:pt x="779922" y="1855264"/>
                </a:moveTo>
                <a:cubicBezTo>
                  <a:pt x="349183" y="1855264"/>
                  <a:pt x="0" y="1506081"/>
                  <a:pt x="0" y="1075342"/>
                </a:cubicBezTo>
                <a:cubicBezTo>
                  <a:pt x="0" y="913815"/>
                  <a:pt x="49104" y="763757"/>
                  <a:pt x="133198" y="639280"/>
                </a:cubicBezTo>
                <a:lnTo>
                  <a:pt x="220203" y="533830"/>
                </a:lnTo>
                <a:lnTo>
                  <a:pt x="217565" y="533830"/>
                </a:lnTo>
                <a:lnTo>
                  <a:pt x="779921" y="0"/>
                </a:lnTo>
                <a:lnTo>
                  <a:pt x="1342277" y="533830"/>
                </a:lnTo>
                <a:lnTo>
                  <a:pt x="1339641" y="533830"/>
                </a:lnTo>
                <a:lnTo>
                  <a:pt x="1426646" y="639280"/>
                </a:lnTo>
                <a:cubicBezTo>
                  <a:pt x="1510740" y="763757"/>
                  <a:pt x="1559844" y="913815"/>
                  <a:pt x="1559844" y="1075342"/>
                </a:cubicBezTo>
                <a:cubicBezTo>
                  <a:pt x="1559844" y="1506081"/>
                  <a:pt x="1210661" y="1855264"/>
                  <a:pt x="779922" y="1855264"/>
                </a:cubicBezTo>
                <a:close/>
              </a:path>
            </a:pathLst>
          </a:custGeom>
          <a:solidFill>
            <a:srgbClr val="C71F3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00" b="1" i="0" u="none" strike="noStrike" kern="0" cap="none" spc="0" normalizeH="0" baseline="0" noProof="0" dirty="0">
              <a:ln>
                <a:noFill/>
              </a:ln>
              <a:solidFill>
                <a:srgbClr val="333333"/>
              </a:solidFill>
              <a:effectLst/>
              <a:uLnTx/>
              <a:uFillTx/>
              <a:ea typeface="+mn-ea"/>
              <a:cs typeface="+mn-cs"/>
            </a:endParaRPr>
          </a:p>
        </p:txBody>
      </p:sp>
      <p:sp>
        <p:nvSpPr>
          <p:cNvPr id="67" name="Oval 66">
            <a:extLst>
              <a:ext uri="{FF2B5EF4-FFF2-40B4-BE49-F238E27FC236}">
                <a16:creationId xmlns:a16="http://schemas.microsoft.com/office/drawing/2014/main" id="{3639D07F-6491-6810-286C-5917CA4C4538}"/>
              </a:ext>
            </a:extLst>
          </p:cNvPr>
          <p:cNvSpPr/>
          <p:nvPr/>
        </p:nvSpPr>
        <p:spPr>
          <a:xfrm>
            <a:off x="477407" y="1813629"/>
            <a:ext cx="251358" cy="165314"/>
          </a:xfrm>
          <a:prstGeom prst="ellipse">
            <a:avLst/>
          </a:prstGeom>
          <a:solidFill>
            <a:srgbClr val="FFFFFF"/>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100" b="1" i="0" u="none" strike="noStrike" kern="0" cap="none" spc="0" normalizeH="0" baseline="0" noProof="0" dirty="0">
                <a:ln>
                  <a:noFill/>
                </a:ln>
                <a:solidFill>
                  <a:srgbClr val="333333"/>
                </a:solidFill>
                <a:effectLst/>
                <a:uLnTx/>
                <a:uFillTx/>
                <a:ea typeface="+mn-ea"/>
                <a:cs typeface="+mn-cs"/>
              </a:rPr>
              <a:t>2</a:t>
            </a:r>
          </a:p>
        </p:txBody>
      </p:sp>
      <p:sp>
        <p:nvSpPr>
          <p:cNvPr id="69" name="Freeform 80">
            <a:extLst>
              <a:ext uri="{FF2B5EF4-FFF2-40B4-BE49-F238E27FC236}">
                <a16:creationId xmlns:a16="http://schemas.microsoft.com/office/drawing/2014/main" id="{A995CE0E-99D0-0F0F-F092-7A2E0A22D142}"/>
              </a:ext>
            </a:extLst>
          </p:cNvPr>
          <p:cNvSpPr/>
          <p:nvPr/>
        </p:nvSpPr>
        <p:spPr>
          <a:xfrm rot="8100000">
            <a:off x="438577" y="2389098"/>
            <a:ext cx="390907" cy="305787"/>
          </a:xfrm>
          <a:custGeom>
            <a:avLst/>
            <a:gdLst>
              <a:gd name="connsiteX0" fmla="*/ 779922 w 1559844"/>
              <a:gd name="connsiteY0" fmla="*/ 1855264 h 1855264"/>
              <a:gd name="connsiteX1" fmla="*/ 0 w 1559844"/>
              <a:gd name="connsiteY1" fmla="*/ 1075342 h 1855264"/>
              <a:gd name="connsiteX2" fmla="*/ 133198 w 1559844"/>
              <a:gd name="connsiteY2" fmla="*/ 639280 h 1855264"/>
              <a:gd name="connsiteX3" fmla="*/ 220203 w 1559844"/>
              <a:gd name="connsiteY3" fmla="*/ 533830 h 1855264"/>
              <a:gd name="connsiteX4" fmla="*/ 217565 w 1559844"/>
              <a:gd name="connsiteY4" fmla="*/ 533830 h 1855264"/>
              <a:gd name="connsiteX5" fmla="*/ 779921 w 1559844"/>
              <a:gd name="connsiteY5" fmla="*/ 0 h 1855264"/>
              <a:gd name="connsiteX6" fmla="*/ 1342277 w 1559844"/>
              <a:gd name="connsiteY6" fmla="*/ 533830 h 1855264"/>
              <a:gd name="connsiteX7" fmla="*/ 1339641 w 1559844"/>
              <a:gd name="connsiteY7" fmla="*/ 533830 h 1855264"/>
              <a:gd name="connsiteX8" fmla="*/ 1426646 w 1559844"/>
              <a:gd name="connsiteY8" fmla="*/ 639280 h 1855264"/>
              <a:gd name="connsiteX9" fmla="*/ 1559844 w 1559844"/>
              <a:gd name="connsiteY9" fmla="*/ 1075342 h 1855264"/>
              <a:gd name="connsiteX10" fmla="*/ 779922 w 1559844"/>
              <a:gd name="connsiteY10" fmla="*/ 1855264 h 185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9844" h="1855264">
                <a:moveTo>
                  <a:pt x="779922" y="1855264"/>
                </a:moveTo>
                <a:cubicBezTo>
                  <a:pt x="349183" y="1855264"/>
                  <a:pt x="0" y="1506081"/>
                  <a:pt x="0" y="1075342"/>
                </a:cubicBezTo>
                <a:cubicBezTo>
                  <a:pt x="0" y="913815"/>
                  <a:pt x="49104" y="763757"/>
                  <a:pt x="133198" y="639280"/>
                </a:cubicBezTo>
                <a:lnTo>
                  <a:pt x="220203" y="533830"/>
                </a:lnTo>
                <a:lnTo>
                  <a:pt x="217565" y="533830"/>
                </a:lnTo>
                <a:lnTo>
                  <a:pt x="779921" y="0"/>
                </a:lnTo>
                <a:lnTo>
                  <a:pt x="1342277" y="533830"/>
                </a:lnTo>
                <a:lnTo>
                  <a:pt x="1339641" y="533830"/>
                </a:lnTo>
                <a:lnTo>
                  <a:pt x="1426646" y="639280"/>
                </a:lnTo>
                <a:cubicBezTo>
                  <a:pt x="1510740" y="763757"/>
                  <a:pt x="1559844" y="913815"/>
                  <a:pt x="1559844" y="1075342"/>
                </a:cubicBezTo>
                <a:cubicBezTo>
                  <a:pt x="1559844" y="1506081"/>
                  <a:pt x="1210661" y="1855264"/>
                  <a:pt x="779922" y="1855264"/>
                </a:cubicBezTo>
                <a:close/>
              </a:path>
            </a:pathLst>
          </a:custGeom>
          <a:solidFill>
            <a:srgbClr val="C71F3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00" b="1" i="0" u="none" strike="noStrike" kern="0" cap="none" spc="0" normalizeH="0" baseline="0" noProof="0" dirty="0">
              <a:ln>
                <a:noFill/>
              </a:ln>
              <a:solidFill>
                <a:srgbClr val="333333"/>
              </a:solidFill>
              <a:effectLst/>
              <a:uLnTx/>
              <a:uFillTx/>
              <a:ea typeface="+mn-ea"/>
              <a:cs typeface="+mn-cs"/>
            </a:endParaRPr>
          </a:p>
        </p:txBody>
      </p:sp>
      <p:sp>
        <p:nvSpPr>
          <p:cNvPr id="70" name="Oval 69">
            <a:extLst>
              <a:ext uri="{FF2B5EF4-FFF2-40B4-BE49-F238E27FC236}">
                <a16:creationId xmlns:a16="http://schemas.microsoft.com/office/drawing/2014/main" id="{A0703797-B17E-59AB-E292-E8CBF09A0252}"/>
              </a:ext>
            </a:extLst>
          </p:cNvPr>
          <p:cNvSpPr/>
          <p:nvPr/>
        </p:nvSpPr>
        <p:spPr>
          <a:xfrm>
            <a:off x="477407" y="2438716"/>
            <a:ext cx="251358" cy="165314"/>
          </a:xfrm>
          <a:prstGeom prst="ellipse">
            <a:avLst/>
          </a:prstGeom>
          <a:solidFill>
            <a:srgbClr val="FFFFFF"/>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100" b="1" i="0" u="none" strike="noStrike" kern="0" cap="none" spc="0" normalizeH="0" baseline="0" noProof="0" dirty="0">
                <a:ln>
                  <a:noFill/>
                </a:ln>
                <a:solidFill>
                  <a:srgbClr val="333333"/>
                </a:solidFill>
                <a:effectLst/>
                <a:uLnTx/>
                <a:uFillTx/>
                <a:ea typeface="+mn-ea"/>
                <a:cs typeface="+mn-cs"/>
              </a:rPr>
              <a:t>3</a:t>
            </a:r>
          </a:p>
        </p:txBody>
      </p:sp>
      <p:sp>
        <p:nvSpPr>
          <p:cNvPr id="71" name="Freeform 83">
            <a:extLst>
              <a:ext uri="{FF2B5EF4-FFF2-40B4-BE49-F238E27FC236}">
                <a16:creationId xmlns:a16="http://schemas.microsoft.com/office/drawing/2014/main" id="{35808AF3-363A-BC6C-55C3-3B77C34E7E15}"/>
              </a:ext>
            </a:extLst>
          </p:cNvPr>
          <p:cNvSpPr/>
          <p:nvPr/>
        </p:nvSpPr>
        <p:spPr>
          <a:xfrm rot="8100000">
            <a:off x="438577" y="3014185"/>
            <a:ext cx="390907" cy="305787"/>
          </a:xfrm>
          <a:custGeom>
            <a:avLst/>
            <a:gdLst>
              <a:gd name="connsiteX0" fmla="*/ 779922 w 1559844"/>
              <a:gd name="connsiteY0" fmla="*/ 1855264 h 1855264"/>
              <a:gd name="connsiteX1" fmla="*/ 0 w 1559844"/>
              <a:gd name="connsiteY1" fmla="*/ 1075342 h 1855264"/>
              <a:gd name="connsiteX2" fmla="*/ 133198 w 1559844"/>
              <a:gd name="connsiteY2" fmla="*/ 639280 h 1855264"/>
              <a:gd name="connsiteX3" fmla="*/ 220203 w 1559844"/>
              <a:gd name="connsiteY3" fmla="*/ 533830 h 1855264"/>
              <a:gd name="connsiteX4" fmla="*/ 217565 w 1559844"/>
              <a:gd name="connsiteY4" fmla="*/ 533830 h 1855264"/>
              <a:gd name="connsiteX5" fmla="*/ 779921 w 1559844"/>
              <a:gd name="connsiteY5" fmla="*/ 0 h 1855264"/>
              <a:gd name="connsiteX6" fmla="*/ 1342277 w 1559844"/>
              <a:gd name="connsiteY6" fmla="*/ 533830 h 1855264"/>
              <a:gd name="connsiteX7" fmla="*/ 1339641 w 1559844"/>
              <a:gd name="connsiteY7" fmla="*/ 533830 h 1855264"/>
              <a:gd name="connsiteX8" fmla="*/ 1426646 w 1559844"/>
              <a:gd name="connsiteY8" fmla="*/ 639280 h 1855264"/>
              <a:gd name="connsiteX9" fmla="*/ 1559844 w 1559844"/>
              <a:gd name="connsiteY9" fmla="*/ 1075342 h 1855264"/>
              <a:gd name="connsiteX10" fmla="*/ 779922 w 1559844"/>
              <a:gd name="connsiteY10" fmla="*/ 1855264 h 185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9844" h="1855264">
                <a:moveTo>
                  <a:pt x="779922" y="1855264"/>
                </a:moveTo>
                <a:cubicBezTo>
                  <a:pt x="349183" y="1855264"/>
                  <a:pt x="0" y="1506081"/>
                  <a:pt x="0" y="1075342"/>
                </a:cubicBezTo>
                <a:cubicBezTo>
                  <a:pt x="0" y="913815"/>
                  <a:pt x="49104" y="763757"/>
                  <a:pt x="133198" y="639280"/>
                </a:cubicBezTo>
                <a:lnTo>
                  <a:pt x="220203" y="533830"/>
                </a:lnTo>
                <a:lnTo>
                  <a:pt x="217565" y="533830"/>
                </a:lnTo>
                <a:lnTo>
                  <a:pt x="779921" y="0"/>
                </a:lnTo>
                <a:lnTo>
                  <a:pt x="1342277" y="533830"/>
                </a:lnTo>
                <a:lnTo>
                  <a:pt x="1339641" y="533830"/>
                </a:lnTo>
                <a:lnTo>
                  <a:pt x="1426646" y="639280"/>
                </a:lnTo>
                <a:cubicBezTo>
                  <a:pt x="1510740" y="763757"/>
                  <a:pt x="1559844" y="913815"/>
                  <a:pt x="1559844" y="1075342"/>
                </a:cubicBezTo>
                <a:cubicBezTo>
                  <a:pt x="1559844" y="1506081"/>
                  <a:pt x="1210661" y="1855264"/>
                  <a:pt x="779922" y="1855264"/>
                </a:cubicBezTo>
                <a:close/>
              </a:path>
            </a:pathLst>
          </a:custGeom>
          <a:solidFill>
            <a:srgbClr val="C71F3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00" b="1" i="0" u="none" strike="noStrike" kern="0" cap="none" spc="0" normalizeH="0" baseline="0" noProof="0" dirty="0">
              <a:ln>
                <a:noFill/>
              </a:ln>
              <a:solidFill>
                <a:srgbClr val="333333"/>
              </a:solidFill>
              <a:effectLst/>
              <a:uLnTx/>
              <a:uFillTx/>
              <a:ea typeface="+mn-ea"/>
              <a:cs typeface="+mn-cs"/>
            </a:endParaRPr>
          </a:p>
        </p:txBody>
      </p:sp>
      <p:sp>
        <p:nvSpPr>
          <p:cNvPr id="72" name="Oval 71">
            <a:extLst>
              <a:ext uri="{FF2B5EF4-FFF2-40B4-BE49-F238E27FC236}">
                <a16:creationId xmlns:a16="http://schemas.microsoft.com/office/drawing/2014/main" id="{0AE68052-F23C-540F-7F1E-3AE3589ED426}"/>
              </a:ext>
            </a:extLst>
          </p:cNvPr>
          <p:cNvSpPr/>
          <p:nvPr/>
        </p:nvSpPr>
        <p:spPr>
          <a:xfrm>
            <a:off x="477407" y="3063803"/>
            <a:ext cx="251358" cy="165314"/>
          </a:xfrm>
          <a:prstGeom prst="ellipse">
            <a:avLst/>
          </a:prstGeom>
          <a:solidFill>
            <a:srgbClr val="FFFFFF"/>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100" b="1" i="0" u="none" strike="noStrike" kern="0" cap="none" spc="0" normalizeH="0" baseline="0" noProof="0" dirty="0">
                <a:ln>
                  <a:noFill/>
                </a:ln>
                <a:solidFill>
                  <a:srgbClr val="333333"/>
                </a:solidFill>
                <a:effectLst/>
                <a:uLnTx/>
                <a:uFillTx/>
                <a:ea typeface="+mn-ea"/>
                <a:cs typeface="+mn-cs"/>
              </a:rPr>
              <a:t>4</a:t>
            </a:r>
          </a:p>
        </p:txBody>
      </p:sp>
      <p:sp>
        <p:nvSpPr>
          <p:cNvPr id="73" name="Freeform 86">
            <a:extLst>
              <a:ext uri="{FF2B5EF4-FFF2-40B4-BE49-F238E27FC236}">
                <a16:creationId xmlns:a16="http://schemas.microsoft.com/office/drawing/2014/main" id="{31820C3E-238C-6AC1-50D6-47E4430838CB}"/>
              </a:ext>
            </a:extLst>
          </p:cNvPr>
          <p:cNvSpPr/>
          <p:nvPr/>
        </p:nvSpPr>
        <p:spPr>
          <a:xfrm rot="8100000">
            <a:off x="438577" y="3745156"/>
            <a:ext cx="390907" cy="305787"/>
          </a:xfrm>
          <a:custGeom>
            <a:avLst/>
            <a:gdLst>
              <a:gd name="connsiteX0" fmla="*/ 779922 w 1559844"/>
              <a:gd name="connsiteY0" fmla="*/ 1855264 h 1855264"/>
              <a:gd name="connsiteX1" fmla="*/ 0 w 1559844"/>
              <a:gd name="connsiteY1" fmla="*/ 1075342 h 1855264"/>
              <a:gd name="connsiteX2" fmla="*/ 133198 w 1559844"/>
              <a:gd name="connsiteY2" fmla="*/ 639280 h 1855264"/>
              <a:gd name="connsiteX3" fmla="*/ 220203 w 1559844"/>
              <a:gd name="connsiteY3" fmla="*/ 533830 h 1855264"/>
              <a:gd name="connsiteX4" fmla="*/ 217565 w 1559844"/>
              <a:gd name="connsiteY4" fmla="*/ 533830 h 1855264"/>
              <a:gd name="connsiteX5" fmla="*/ 779921 w 1559844"/>
              <a:gd name="connsiteY5" fmla="*/ 0 h 1855264"/>
              <a:gd name="connsiteX6" fmla="*/ 1342277 w 1559844"/>
              <a:gd name="connsiteY6" fmla="*/ 533830 h 1855264"/>
              <a:gd name="connsiteX7" fmla="*/ 1339641 w 1559844"/>
              <a:gd name="connsiteY7" fmla="*/ 533830 h 1855264"/>
              <a:gd name="connsiteX8" fmla="*/ 1426646 w 1559844"/>
              <a:gd name="connsiteY8" fmla="*/ 639280 h 1855264"/>
              <a:gd name="connsiteX9" fmla="*/ 1559844 w 1559844"/>
              <a:gd name="connsiteY9" fmla="*/ 1075342 h 1855264"/>
              <a:gd name="connsiteX10" fmla="*/ 779922 w 1559844"/>
              <a:gd name="connsiteY10" fmla="*/ 1855264 h 185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9844" h="1855264">
                <a:moveTo>
                  <a:pt x="779922" y="1855264"/>
                </a:moveTo>
                <a:cubicBezTo>
                  <a:pt x="349183" y="1855264"/>
                  <a:pt x="0" y="1506081"/>
                  <a:pt x="0" y="1075342"/>
                </a:cubicBezTo>
                <a:cubicBezTo>
                  <a:pt x="0" y="913815"/>
                  <a:pt x="49104" y="763757"/>
                  <a:pt x="133198" y="639280"/>
                </a:cubicBezTo>
                <a:lnTo>
                  <a:pt x="220203" y="533830"/>
                </a:lnTo>
                <a:lnTo>
                  <a:pt x="217565" y="533830"/>
                </a:lnTo>
                <a:lnTo>
                  <a:pt x="779921" y="0"/>
                </a:lnTo>
                <a:lnTo>
                  <a:pt x="1342277" y="533830"/>
                </a:lnTo>
                <a:lnTo>
                  <a:pt x="1339641" y="533830"/>
                </a:lnTo>
                <a:lnTo>
                  <a:pt x="1426646" y="639280"/>
                </a:lnTo>
                <a:cubicBezTo>
                  <a:pt x="1510740" y="763757"/>
                  <a:pt x="1559844" y="913815"/>
                  <a:pt x="1559844" y="1075342"/>
                </a:cubicBezTo>
                <a:cubicBezTo>
                  <a:pt x="1559844" y="1506081"/>
                  <a:pt x="1210661" y="1855264"/>
                  <a:pt x="779922" y="1855264"/>
                </a:cubicBezTo>
                <a:close/>
              </a:path>
            </a:pathLst>
          </a:custGeom>
          <a:solidFill>
            <a:srgbClr val="C71F3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00" b="1" i="0" u="none" strike="noStrike" kern="0" cap="none" spc="0" normalizeH="0" baseline="0" noProof="0" dirty="0">
              <a:ln>
                <a:noFill/>
              </a:ln>
              <a:solidFill>
                <a:srgbClr val="333333"/>
              </a:solidFill>
              <a:effectLst/>
              <a:uLnTx/>
              <a:uFillTx/>
              <a:ea typeface="+mn-ea"/>
              <a:cs typeface="+mn-cs"/>
            </a:endParaRPr>
          </a:p>
        </p:txBody>
      </p:sp>
      <p:sp>
        <p:nvSpPr>
          <p:cNvPr id="74" name="Oval 73">
            <a:extLst>
              <a:ext uri="{FF2B5EF4-FFF2-40B4-BE49-F238E27FC236}">
                <a16:creationId xmlns:a16="http://schemas.microsoft.com/office/drawing/2014/main" id="{3C3ECBCC-A673-C260-05BA-4783B2A32556}"/>
              </a:ext>
            </a:extLst>
          </p:cNvPr>
          <p:cNvSpPr/>
          <p:nvPr/>
        </p:nvSpPr>
        <p:spPr>
          <a:xfrm>
            <a:off x="477407" y="3794774"/>
            <a:ext cx="251358" cy="165314"/>
          </a:xfrm>
          <a:prstGeom prst="ellipse">
            <a:avLst/>
          </a:prstGeom>
          <a:solidFill>
            <a:srgbClr val="FFFFFF"/>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100" b="1" i="0" u="none" strike="noStrike" kern="0" cap="none" spc="0" normalizeH="0" baseline="0" noProof="0" dirty="0">
                <a:ln>
                  <a:noFill/>
                </a:ln>
                <a:solidFill>
                  <a:srgbClr val="333333"/>
                </a:solidFill>
                <a:effectLst/>
                <a:uLnTx/>
                <a:uFillTx/>
                <a:ea typeface="+mn-ea"/>
                <a:cs typeface="+mn-cs"/>
              </a:rPr>
              <a:t>5</a:t>
            </a:r>
          </a:p>
        </p:txBody>
      </p:sp>
      <p:cxnSp>
        <p:nvCxnSpPr>
          <p:cNvPr id="75" name="Straight Connector 74">
            <a:extLst>
              <a:ext uri="{FF2B5EF4-FFF2-40B4-BE49-F238E27FC236}">
                <a16:creationId xmlns:a16="http://schemas.microsoft.com/office/drawing/2014/main" id="{462013B2-35BF-3523-8FA6-646360694288}"/>
              </a:ext>
            </a:extLst>
          </p:cNvPr>
          <p:cNvCxnSpPr/>
          <p:nvPr/>
        </p:nvCxnSpPr>
        <p:spPr>
          <a:xfrm>
            <a:off x="3580410" y="1408555"/>
            <a:ext cx="1579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Elbow Connector 4108">
            <a:extLst>
              <a:ext uri="{FF2B5EF4-FFF2-40B4-BE49-F238E27FC236}">
                <a16:creationId xmlns:a16="http://schemas.microsoft.com/office/drawing/2014/main" id="{F1D831BE-2876-3064-6906-45F016ABC91F}"/>
              </a:ext>
            </a:extLst>
          </p:cNvPr>
          <p:cNvCxnSpPr>
            <a:stCxn id="26" idx="1"/>
            <a:endCxn id="27" idx="1"/>
          </p:cNvCxnSpPr>
          <p:nvPr/>
        </p:nvCxnSpPr>
        <p:spPr>
          <a:xfrm rot="10800000" flipV="1">
            <a:off x="4082321" y="1285169"/>
            <a:ext cx="13666" cy="204275"/>
          </a:xfrm>
          <a:prstGeom prst="bentConnector3">
            <a:avLst>
              <a:gd name="adj1" fmla="val 2781819"/>
            </a:avLst>
          </a:prstGeom>
          <a:ln>
            <a:solidFill>
              <a:srgbClr val="5D7B9A"/>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65A7CD54-D1C7-82FB-F1C2-59BDD3683EE9}"/>
              </a:ext>
            </a:extLst>
          </p:cNvPr>
          <p:cNvCxnSpPr/>
          <p:nvPr/>
        </p:nvCxnSpPr>
        <p:spPr>
          <a:xfrm flipH="1">
            <a:off x="3723370" y="3721366"/>
            <a:ext cx="14994" cy="760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710DB18-0369-8EDA-BCC0-128920E39905}"/>
              </a:ext>
            </a:extLst>
          </p:cNvPr>
          <p:cNvCxnSpPr/>
          <p:nvPr/>
        </p:nvCxnSpPr>
        <p:spPr>
          <a:xfrm>
            <a:off x="3753364" y="3155206"/>
            <a:ext cx="0" cy="194696"/>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D569E20-627E-01AC-AFE3-A413F5F1485F}"/>
              </a:ext>
            </a:extLst>
          </p:cNvPr>
          <p:cNvCxnSpPr/>
          <p:nvPr/>
        </p:nvCxnSpPr>
        <p:spPr>
          <a:xfrm>
            <a:off x="3580432" y="4600747"/>
            <a:ext cx="15795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61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91" name="Google Shape;191;p17"/>
          <p:cNvSpPr txBox="1"/>
          <p:nvPr/>
        </p:nvSpPr>
        <p:spPr>
          <a:xfrm>
            <a:off x="662669" y="233367"/>
            <a:ext cx="6050018" cy="353389"/>
          </a:xfrm>
          <a:prstGeom prst="rect">
            <a:avLst/>
          </a:prstGeom>
          <a:noFill/>
          <a:ln>
            <a:noFill/>
          </a:ln>
        </p:spPr>
        <p:txBody>
          <a:bodyPr spcFirstLastPara="1" wrap="square" lIns="68575" tIns="34275" rIns="68575" bIns="34275" anchor="t" anchorCtr="0">
            <a:noAutofit/>
          </a:bodyPr>
          <a:lstStyle/>
          <a:p>
            <a:r>
              <a:rPr lang="en-US" sz="1800" b="1" dirty="0">
                <a:solidFill>
                  <a:srgbClr val="C71F3F"/>
                </a:solidFill>
                <a:latin typeface="Century Gothic" panose="020B0502020202020204" pitchFamily="34" charset="0"/>
              </a:rPr>
              <a:t>Knowledge Progression – Qualifications in BCM </a:t>
            </a:r>
          </a:p>
        </p:txBody>
      </p:sp>
      <p:grpSp>
        <p:nvGrpSpPr>
          <p:cNvPr id="193" name="Google Shape;193;p17"/>
          <p:cNvGrpSpPr/>
          <p:nvPr/>
        </p:nvGrpSpPr>
        <p:grpSpPr>
          <a:xfrm>
            <a:off x="774555" y="569613"/>
            <a:ext cx="3340245" cy="34289"/>
            <a:chOff x="5029200" y="2769580"/>
            <a:chExt cx="4453660" cy="45719"/>
          </a:xfrm>
        </p:grpSpPr>
        <p:sp>
          <p:nvSpPr>
            <p:cNvPr id="194" name="Google Shape;194;p17"/>
            <p:cNvSpPr/>
            <p:nvPr/>
          </p:nvSpPr>
          <p:spPr>
            <a:xfrm>
              <a:off x="5029200" y="2769580"/>
              <a:ext cx="723900" cy="4571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cxnSp>
          <p:nvCxnSpPr>
            <p:cNvPr id="195" name="Google Shape;195;p17"/>
            <p:cNvCxnSpPr/>
            <p:nvPr/>
          </p:nvCxnSpPr>
          <p:spPr>
            <a:xfrm>
              <a:off x="5711825" y="2792439"/>
              <a:ext cx="3771035" cy="0"/>
            </a:xfrm>
            <a:prstGeom prst="straightConnector1">
              <a:avLst/>
            </a:prstGeom>
            <a:noFill/>
            <a:ln w="9525" cap="flat" cmpd="sng">
              <a:solidFill>
                <a:srgbClr val="C00000"/>
              </a:solidFill>
              <a:prstDash val="solid"/>
              <a:miter lim="800000"/>
              <a:headEnd type="none" w="sm" len="sm"/>
              <a:tailEnd type="none" w="sm" len="sm"/>
            </a:ln>
          </p:spPr>
        </p:cxnSp>
      </p:grpSp>
      <p:sp>
        <p:nvSpPr>
          <p:cNvPr id="16" name="Rectangle 15">
            <a:extLst>
              <a:ext uri="{FF2B5EF4-FFF2-40B4-BE49-F238E27FC236}">
                <a16:creationId xmlns:a16="http://schemas.microsoft.com/office/drawing/2014/main" id="{992B2FF7-213A-7F1F-E948-BE582BE394AB}"/>
              </a:ext>
            </a:extLst>
          </p:cNvPr>
          <p:cNvSpPr/>
          <p:nvPr/>
        </p:nvSpPr>
        <p:spPr>
          <a:xfrm>
            <a:off x="0" y="4816930"/>
            <a:ext cx="9144000" cy="32657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0080EC-A173-90F2-1E3C-2EA74FE4352D}"/>
              </a:ext>
            </a:extLst>
          </p:cNvPr>
          <p:cNvSpPr/>
          <p:nvPr/>
        </p:nvSpPr>
        <p:spPr>
          <a:xfrm>
            <a:off x="14354" y="4856681"/>
            <a:ext cx="2247859" cy="284693"/>
          </a:xfrm>
          <a:prstGeom prst="rect">
            <a:avLst/>
          </a:prstGeom>
          <a:noFill/>
        </p:spPr>
        <p:txBody>
          <a:bodyPr wrap="none" lIns="68580" tIns="34290" rIns="68580" bIns="34290">
            <a:spAutoFit/>
          </a:bodyPr>
          <a:lstStyle/>
          <a:p>
            <a:pPr>
              <a:defRPr/>
            </a:pPr>
            <a:r>
              <a:rPr lang="en-US" sz="1400" b="1" dirty="0">
                <a:ln w="0">
                  <a:noFill/>
                </a:ln>
                <a:solidFill>
                  <a:schemeClr val="bg1"/>
                </a:solidFill>
                <a:latin typeface="Calibri" panose="020F0502020204030204" pitchFamily="34" charset="0"/>
                <a:cs typeface="Calibri" panose="020F0502020204030204" pitchFamily="34" charset="0"/>
              </a:rPr>
              <a:t>32| www.ecovisalsabti.com</a:t>
            </a:r>
          </a:p>
        </p:txBody>
      </p:sp>
      <p:pic>
        <p:nvPicPr>
          <p:cNvPr id="46" name="Picture 2">
            <a:extLst>
              <a:ext uri="{FF2B5EF4-FFF2-40B4-BE49-F238E27FC236}">
                <a16:creationId xmlns:a16="http://schemas.microsoft.com/office/drawing/2014/main" id="{1C94B6D1-167E-79D8-C731-0421FFCCCF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0"/>
            <a:ext cx="1524000" cy="64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ontent Placeholder 16">
            <a:extLst>
              <a:ext uri="{FF2B5EF4-FFF2-40B4-BE49-F238E27FC236}">
                <a16:creationId xmlns:a16="http://schemas.microsoft.com/office/drawing/2014/main" id="{E7655326-D44D-DDF0-61E0-F33006DDFB24}"/>
              </a:ext>
            </a:extLst>
          </p:cNvPr>
          <p:cNvSpPr txBox="1"/>
          <p:nvPr/>
        </p:nvSpPr>
        <p:spPr>
          <a:xfrm>
            <a:off x="628440" y="1217533"/>
            <a:ext cx="4694927" cy="283770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lvl="1" indent="-457200">
              <a:buFont typeface="Arial" panose="020B0604020202020204" pitchFamily="34" charset="0"/>
              <a:buChar char="•"/>
            </a:pPr>
            <a:r>
              <a:rPr lang="en-US" sz="2000" dirty="0">
                <a:solidFill>
                  <a:prstClr val="black"/>
                </a:solidFill>
                <a:latin typeface="Century Gothic" panose="020B0502020202020204" pitchFamily="34" charset="0"/>
              </a:rPr>
              <a:t>PECB – ISO 22301 Lead Auditor and Lead Implementer</a:t>
            </a:r>
          </a:p>
          <a:p>
            <a:pPr lvl="1"/>
            <a:r>
              <a:rPr lang="en-US" sz="1600" b="1" dirty="0">
                <a:solidFill>
                  <a:srgbClr val="C00000"/>
                </a:solidFill>
                <a:latin typeface="Century Gothic" panose="020B0502020202020204" pitchFamily="34" charset="0"/>
              </a:rPr>
              <a:t>5 Days Instructor Lead Training and Exam</a:t>
            </a:r>
          </a:p>
          <a:p>
            <a:pPr lvl="1"/>
            <a:endParaRPr lang="en-US" sz="2000" dirty="0">
              <a:latin typeface="Century Gothic" panose="020B0502020202020204" pitchFamily="34" charset="0"/>
            </a:endParaRPr>
          </a:p>
          <a:p>
            <a:r>
              <a:rPr lang="en-US" sz="2000" dirty="0">
                <a:latin typeface="Century Gothic" panose="020B0502020202020204" pitchFamily="34" charset="0"/>
              </a:rPr>
              <a:t>CBCI Certification – Instructor Based Qualifications</a:t>
            </a:r>
          </a:p>
          <a:p>
            <a:pPr lvl="1"/>
            <a:r>
              <a:rPr lang="en-US" sz="1600" b="1" dirty="0">
                <a:solidFill>
                  <a:srgbClr val="C00000"/>
                </a:solidFill>
                <a:latin typeface="Century Gothic" panose="020B0502020202020204" pitchFamily="34" charset="0"/>
              </a:rPr>
              <a:t>4 Days Instructor Lead Training and Exam</a:t>
            </a:r>
          </a:p>
        </p:txBody>
      </p:sp>
      <p:pic>
        <p:nvPicPr>
          <p:cNvPr id="24" name="Picture 2">
            <a:extLst>
              <a:ext uri="{FF2B5EF4-FFF2-40B4-BE49-F238E27FC236}">
                <a16:creationId xmlns:a16="http://schemas.microsoft.com/office/drawing/2014/main" id="{A2C74A8D-2C02-0894-1531-C722A09CA9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0178" y="2361911"/>
            <a:ext cx="1826451" cy="2342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4">
            <a:extLst>
              <a:ext uri="{FF2B5EF4-FFF2-40B4-BE49-F238E27FC236}">
                <a16:creationId xmlns:a16="http://schemas.microsoft.com/office/drawing/2014/main" id="{B6E4E104-AC24-41D9-8C11-6710B346CD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2448" y="927096"/>
            <a:ext cx="2724266" cy="1322473"/>
          </a:xfrm>
          <a:prstGeom prst="rect">
            <a:avLst/>
          </a:prstGeom>
        </p:spPr>
      </p:pic>
    </p:spTree>
    <p:extLst>
      <p:ext uri="{BB962C8B-B14F-4D97-AF65-F5344CB8AC3E}">
        <p14:creationId xmlns:p14="http://schemas.microsoft.com/office/powerpoint/2010/main" val="149906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xEl>
                                              <p:pRg st="3" end="3"/>
                                            </p:txEl>
                                          </p:spTgt>
                                        </p:tgtEl>
                                        <p:attrNameLst>
                                          <p:attrName>style.visibility</p:attrName>
                                        </p:attrNameLst>
                                      </p:cBhvr>
                                      <p:to>
                                        <p:strVal val="visible"/>
                                      </p:to>
                                    </p:set>
                                    <p:animEffect transition="in" filter="fade">
                                      <p:cBhvr>
                                        <p:cTn id="13" dur="500"/>
                                        <p:tgtEl>
                                          <p:spTgt spid="19">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xEl>
                                              <p:pRg st="4" end="4"/>
                                            </p:txEl>
                                          </p:spTgt>
                                        </p:tgtEl>
                                        <p:attrNameLst>
                                          <p:attrName>style.visibility</p:attrName>
                                        </p:attrNameLst>
                                      </p:cBhvr>
                                      <p:to>
                                        <p:strVal val="visible"/>
                                      </p:to>
                                    </p:set>
                                    <p:animEffect transition="in" filter="fade">
                                      <p:cBhvr>
                                        <p:cTn id="16"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8" name="Google Shape;748;p39"/>
          <p:cNvSpPr/>
          <p:nvPr/>
        </p:nvSpPr>
        <p:spPr>
          <a:xfrm rot="10800000" flipH="1">
            <a:off x="1535727" y="2571751"/>
            <a:ext cx="311624" cy="311624"/>
          </a:xfrm>
          <a:prstGeom prst="ellipse">
            <a:avLst/>
          </a:prstGeom>
          <a:solidFill>
            <a:schemeClr val="tx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49" name="Google Shape;749;p39"/>
          <p:cNvSpPr/>
          <p:nvPr/>
        </p:nvSpPr>
        <p:spPr>
          <a:xfrm rot="10800000" flipH="1">
            <a:off x="7944520" y="4415168"/>
            <a:ext cx="641417" cy="641417"/>
          </a:xfrm>
          <a:prstGeom prst="ellipse">
            <a:avLst/>
          </a:prstGeom>
          <a:solidFill>
            <a:schemeClr val="bg1">
              <a:lumMod val="750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50" name="Google Shape;750;p39"/>
          <p:cNvSpPr/>
          <p:nvPr/>
        </p:nvSpPr>
        <p:spPr>
          <a:xfrm rot="10800000" flipH="1">
            <a:off x="777309" y="-452250"/>
            <a:ext cx="1070042" cy="1070042"/>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51" name="Google Shape;751;p39"/>
          <p:cNvSpPr txBox="1"/>
          <p:nvPr/>
        </p:nvSpPr>
        <p:spPr>
          <a:xfrm>
            <a:off x="2380801" y="1756572"/>
            <a:ext cx="4902653" cy="161994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4800" b="1" dirty="0">
                <a:solidFill>
                  <a:srgbClr val="3F3F3F"/>
                </a:solidFill>
                <a:latin typeface="Century Gothic"/>
                <a:ea typeface="Century Gothic"/>
                <a:cs typeface="Century Gothic"/>
                <a:sym typeface="Century Gothic"/>
              </a:rPr>
              <a:t>Question &amp;</a:t>
            </a:r>
          </a:p>
          <a:p>
            <a:pPr marL="0" marR="0" lvl="0" indent="0" algn="l" rtl="0">
              <a:spcBef>
                <a:spcPts val="0"/>
              </a:spcBef>
              <a:spcAft>
                <a:spcPts val="0"/>
              </a:spcAft>
              <a:buNone/>
            </a:pPr>
            <a:r>
              <a:rPr lang="en-US" sz="4800" b="1" dirty="0">
                <a:solidFill>
                  <a:srgbClr val="3F3F3F"/>
                </a:solidFill>
                <a:latin typeface="Century Gothic"/>
                <a:ea typeface="Century Gothic"/>
                <a:cs typeface="Century Gothic"/>
                <a:sym typeface="Century Gothic"/>
              </a:rPr>
              <a:t>Answers</a:t>
            </a:r>
            <a:endParaRPr sz="4800" b="1" dirty="0">
              <a:solidFill>
                <a:srgbClr val="3F3F3F"/>
              </a:solidFill>
              <a:latin typeface="Century Gothic"/>
              <a:ea typeface="Century Gothic"/>
              <a:cs typeface="Century Gothic"/>
              <a:sym typeface="Century Gothic"/>
            </a:endParaRPr>
          </a:p>
        </p:txBody>
      </p:sp>
      <p:sp>
        <p:nvSpPr>
          <p:cNvPr id="752" name="Google Shape;752;p39"/>
          <p:cNvSpPr/>
          <p:nvPr/>
        </p:nvSpPr>
        <p:spPr>
          <a:xfrm rot="10800000" flipH="1">
            <a:off x="5912455" y="3449033"/>
            <a:ext cx="227088" cy="227088"/>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754" name="Google Shape;754;p39"/>
          <p:cNvGrpSpPr/>
          <p:nvPr/>
        </p:nvGrpSpPr>
        <p:grpSpPr>
          <a:xfrm>
            <a:off x="-949778" y="3057525"/>
            <a:ext cx="3124200" cy="3124200"/>
            <a:chOff x="-1266371" y="4076700"/>
            <a:chExt cx="4165600" cy="4165600"/>
          </a:xfrm>
        </p:grpSpPr>
        <p:sp>
          <p:nvSpPr>
            <p:cNvPr id="755" name="Google Shape;755;p39"/>
            <p:cNvSpPr/>
            <p:nvPr/>
          </p:nvSpPr>
          <p:spPr>
            <a:xfrm>
              <a:off x="-1025071" y="4318000"/>
              <a:ext cx="3683000" cy="3683000"/>
            </a:xfrm>
            <a:prstGeom prst="ellipse">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756" name="Google Shape;756;p39"/>
            <p:cNvGrpSpPr/>
            <p:nvPr/>
          </p:nvGrpSpPr>
          <p:grpSpPr>
            <a:xfrm>
              <a:off x="-1266371" y="4076700"/>
              <a:ext cx="4165600" cy="4165600"/>
              <a:chOff x="-1266371" y="4076700"/>
              <a:chExt cx="4165600" cy="4165600"/>
            </a:xfrm>
          </p:grpSpPr>
          <p:sp>
            <p:nvSpPr>
              <p:cNvPr id="757" name="Google Shape;757;p39"/>
              <p:cNvSpPr/>
              <p:nvPr/>
            </p:nvSpPr>
            <p:spPr>
              <a:xfrm>
                <a:off x="2697616" y="5348316"/>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58" name="Google Shape;758;p39"/>
              <p:cNvSpPr/>
              <p:nvPr/>
            </p:nvSpPr>
            <p:spPr>
              <a:xfrm>
                <a:off x="-1266371" y="4076700"/>
                <a:ext cx="4165600" cy="4165600"/>
              </a:xfrm>
              <a:prstGeom prst="ellipse">
                <a:avLst/>
              </a:prstGeom>
              <a:no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59" name="Google Shape;759;p39"/>
              <p:cNvSpPr/>
              <p:nvPr/>
            </p:nvSpPr>
            <p:spPr>
              <a:xfrm>
                <a:off x="-920228" y="734608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grpSp>
        <p:nvGrpSpPr>
          <p:cNvPr id="760" name="Google Shape;760;p39"/>
          <p:cNvGrpSpPr/>
          <p:nvPr/>
        </p:nvGrpSpPr>
        <p:grpSpPr>
          <a:xfrm>
            <a:off x="6843032" y="-1530568"/>
            <a:ext cx="4097111" cy="4162338"/>
            <a:chOff x="9124043" y="-2040757"/>
            <a:chExt cx="5462814" cy="5549784"/>
          </a:xfrm>
        </p:grpSpPr>
        <p:sp>
          <p:nvSpPr>
            <p:cNvPr id="761" name="Google Shape;761;p39"/>
            <p:cNvSpPr/>
            <p:nvPr/>
          </p:nvSpPr>
          <p:spPr>
            <a:xfrm>
              <a:off x="9471164" y="-1684282"/>
              <a:ext cx="4768572" cy="4768572"/>
            </a:xfrm>
            <a:prstGeom prst="ellipse">
              <a:avLst/>
            </a:prstGeom>
            <a:solidFill>
              <a:schemeClr val="bg1">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nvGrpSpPr>
            <p:cNvPr id="762" name="Google Shape;762;p39"/>
            <p:cNvGrpSpPr/>
            <p:nvPr/>
          </p:nvGrpSpPr>
          <p:grpSpPr>
            <a:xfrm>
              <a:off x="9124043" y="-2040757"/>
              <a:ext cx="5462814" cy="5549784"/>
              <a:chOff x="9124043" y="-2040757"/>
              <a:chExt cx="5462814" cy="5549784"/>
            </a:xfrm>
          </p:grpSpPr>
          <p:sp>
            <p:nvSpPr>
              <p:cNvPr id="763" name="Google Shape;763;p39"/>
              <p:cNvSpPr/>
              <p:nvPr/>
            </p:nvSpPr>
            <p:spPr>
              <a:xfrm>
                <a:off x="11447915" y="3347102"/>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64" name="Google Shape;764;p39"/>
              <p:cNvSpPr/>
              <p:nvPr/>
            </p:nvSpPr>
            <p:spPr>
              <a:xfrm>
                <a:off x="9124043" y="-2040757"/>
                <a:ext cx="5462814" cy="5462814"/>
              </a:xfrm>
              <a:prstGeom prst="ellipse">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sp>
            <p:nvSpPr>
              <p:cNvPr id="765" name="Google Shape;765;p39"/>
              <p:cNvSpPr/>
              <p:nvPr/>
            </p:nvSpPr>
            <p:spPr>
              <a:xfrm>
                <a:off x="12552815" y="-2009573"/>
                <a:ext cx="161925" cy="16192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grpSp>
      </p:grpSp>
      <p:sp>
        <p:nvSpPr>
          <p:cNvPr id="769" name="Google Shape;769;p39"/>
          <p:cNvSpPr/>
          <p:nvPr/>
        </p:nvSpPr>
        <p:spPr>
          <a:xfrm rot="10800000" flipH="1">
            <a:off x="4682292" y="1098956"/>
            <a:ext cx="122126" cy="122126"/>
          </a:xfrm>
          <a:prstGeom prst="ellipse">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entury Gothic"/>
              <a:ea typeface="Century Gothic"/>
              <a:cs typeface="Century Gothic"/>
              <a:sym typeface="Century Gothic"/>
            </a:endParaRPr>
          </a:p>
        </p:txBody>
      </p:sp>
      <p:pic>
        <p:nvPicPr>
          <p:cNvPr id="27" name="Picture 2" descr="C:\Users\m.ghazali\Downloads\back_and_forth_questions_500_clr_8159.gif">
            <a:extLst>
              <a:ext uri="{FF2B5EF4-FFF2-40B4-BE49-F238E27FC236}">
                <a16:creationId xmlns:a16="http://schemas.microsoft.com/office/drawing/2014/main" id="{1ADDF2E3-09D7-DDE3-8441-EF40F352F7AD}"/>
              </a:ext>
            </a:extLst>
          </p:cNvPr>
          <p:cNvPicPr>
            <a:picLocks noChangeAspect="1" noChangeArrowheads="1" noCrop="1"/>
          </p:cNvPicPr>
          <p:nvPr/>
        </p:nvPicPr>
        <p:blipFill>
          <a:blip r:embed="rId3"/>
          <a:srcRect/>
          <a:stretch>
            <a:fillRect/>
          </a:stretch>
        </p:blipFill>
        <p:spPr bwMode="auto">
          <a:xfrm>
            <a:off x="5912455" y="2366335"/>
            <a:ext cx="2152201" cy="269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30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4000" fill="hold"/>
                                        <p:tgtEl>
                                          <p:spTgt spid="754"/>
                                        </p:tgtEl>
                                        <p:attrNameLst>
                                          <p:attrName>r</p:attrName>
                                        </p:attrNameLst>
                                      </p:cBhvr>
                                    </p:animRot>
                                  </p:childTnLst>
                                </p:cTn>
                              </p:par>
                              <p:par>
                                <p:cTn id="7" presetID="8" presetClass="emph" presetSubtype="0" fill="hold" nodeType="withEffect">
                                  <p:stCondLst>
                                    <p:cond delay="0"/>
                                  </p:stCondLst>
                                  <p:childTnLst>
                                    <p:animRot by="-21600000">
                                      <p:cBhvr>
                                        <p:cTn id="8" dur="4000" fill="hold"/>
                                        <p:tgtEl>
                                          <p:spTgt spid="760"/>
                                        </p:tgtEl>
                                        <p:attrNameLst>
                                          <p:attrName>r</p:attrName>
                                        </p:attrNameLst>
                                      </p:cBhvr>
                                    </p:animRot>
                                  </p:childTnLst>
                                </p:cTn>
                              </p:par>
                              <p:par>
                                <p:cTn id="9" presetID="23" presetClass="entr" presetSubtype="16" fill="hold" nodeType="withEffect">
                                  <p:stCondLst>
                                    <p:cond delay="0"/>
                                  </p:stCondLst>
                                  <p:childTnLst>
                                    <p:set>
                                      <p:cBhvr>
                                        <p:cTn id="10" dur="1" fill="hold">
                                          <p:stCondLst>
                                            <p:cond delay="0"/>
                                          </p:stCondLst>
                                        </p:cTn>
                                        <p:tgtEl>
                                          <p:spTgt spid="748"/>
                                        </p:tgtEl>
                                        <p:attrNameLst>
                                          <p:attrName>style.visibility</p:attrName>
                                        </p:attrNameLst>
                                      </p:cBhvr>
                                      <p:to>
                                        <p:strVal val="visible"/>
                                      </p:to>
                                    </p:set>
                                    <p:anim calcmode="lin" valueType="num">
                                      <p:cBhvr additive="base">
                                        <p:cTn id="11" dur="250"/>
                                        <p:tgtEl>
                                          <p:spTgt spid="748"/>
                                        </p:tgtEl>
                                        <p:attrNameLst>
                                          <p:attrName>ppt_w</p:attrName>
                                        </p:attrNameLst>
                                      </p:cBhvr>
                                      <p:tavLst>
                                        <p:tav tm="0">
                                          <p:val>
                                            <p:strVal val="0"/>
                                          </p:val>
                                        </p:tav>
                                        <p:tav tm="100000">
                                          <p:val>
                                            <p:strVal val="#ppt_w"/>
                                          </p:val>
                                        </p:tav>
                                      </p:tavLst>
                                    </p:anim>
                                    <p:anim calcmode="lin" valueType="num">
                                      <p:cBhvr additive="base">
                                        <p:cTn id="12" dur="250"/>
                                        <p:tgtEl>
                                          <p:spTgt spid="748"/>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250"/>
                                  </p:stCondLst>
                                  <p:childTnLst>
                                    <p:set>
                                      <p:cBhvr>
                                        <p:cTn id="14" dur="1" fill="hold">
                                          <p:stCondLst>
                                            <p:cond delay="0"/>
                                          </p:stCondLst>
                                        </p:cTn>
                                        <p:tgtEl>
                                          <p:spTgt spid="752"/>
                                        </p:tgtEl>
                                        <p:attrNameLst>
                                          <p:attrName>style.visibility</p:attrName>
                                        </p:attrNameLst>
                                      </p:cBhvr>
                                      <p:to>
                                        <p:strVal val="visible"/>
                                      </p:to>
                                    </p:set>
                                    <p:anim calcmode="lin" valueType="num">
                                      <p:cBhvr additive="base">
                                        <p:cTn id="15" dur="250"/>
                                        <p:tgtEl>
                                          <p:spTgt spid="752"/>
                                        </p:tgtEl>
                                        <p:attrNameLst>
                                          <p:attrName>ppt_w</p:attrName>
                                        </p:attrNameLst>
                                      </p:cBhvr>
                                      <p:tavLst>
                                        <p:tav tm="0">
                                          <p:val>
                                            <p:strVal val="0"/>
                                          </p:val>
                                        </p:tav>
                                        <p:tav tm="100000">
                                          <p:val>
                                            <p:strVal val="#ppt_w"/>
                                          </p:val>
                                        </p:tav>
                                      </p:tavLst>
                                    </p:anim>
                                    <p:anim calcmode="lin" valueType="num">
                                      <p:cBhvr additive="base">
                                        <p:cTn id="16" dur="250"/>
                                        <p:tgtEl>
                                          <p:spTgt spid="752"/>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69"/>
                                        </p:tgtEl>
                                        <p:attrNameLst>
                                          <p:attrName>style.visibility</p:attrName>
                                        </p:attrNameLst>
                                      </p:cBhvr>
                                      <p:to>
                                        <p:strVal val="visible"/>
                                      </p:to>
                                    </p:set>
                                    <p:anim calcmode="lin" valueType="num">
                                      <p:cBhvr additive="base">
                                        <p:cTn id="19" dur="250"/>
                                        <p:tgtEl>
                                          <p:spTgt spid="769"/>
                                        </p:tgtEl>
                                        <p:attrNameLst>
                                          <p:attrName>ppt_w</p:attrName>
                                        </p:attrNameLst>
                                      </p:cBhvr>
                                      <p:tavLst>
                                        <p:tav tm="0">
                                          <p:val>
                                            <p:strVal val="0"/>
                                          </p:val>
                                        </p:tav>
                                        <p:tav tm="100000">
                                          <p:val>
                                            <p:strVal val="#ppt_w"/>
                                          </p:val>
                                        </p:tav>
                                      </p:tavLst>
                                    </p:anim>
                                    <p:anim calcmode="lin" valueType="num">
                                      <p:cBhvr additive="base">
                                        <p:cTn id="20" dur="250"/>
                                        <p:tgtEl>
                                          <p:spTgt spid="769"/>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500"/>
                                  </p:stCondLst>
                                  <p:childTnLst>
                                    <p:set>
                                      <p:cBhvr>
                                        <p:cTn id="22" dur="1" fill="hold">
                                          <p:stCondLst>
                                            <p:cond delay="0"/>
                                          </p:stCondLst>
                                        </p:cTn>
                                        <p:tgtEl>
                                          <p:spTgt spid="749"/>
                                        </p:tgtEl>
                                        <p:attrNameLst>
                                          <p:attrName>style.visibility</p:attrName>
                                        </p:attrNameLst>
                                      </p:cBhvr>
                                      <p:to>
                                        <p:strVal val="visible"/>
                                      </p:to>
                                    </p:set>
                                    <p:anim calcmode="lin" valueType="num">
                                      <p:cBhvr additive="base">
                                        <p:cTn id="23" dur="250"/>
                                        <p:tgtEl>
                                          <p:spTgt spid="749"/>
                                        </p:tgtEl>
                                        <p:attrNameLst>
                                          <p:attrName>ppt_w</p:attrName>
                                        </p:attrNameLst>
                                      </p:cBhvr>
                                      <p:tavLst>
                                        <p:tav tm="0">
                                          <p:val>
                                            <p:strVal val="0"/>
                                          </p:val>
                                        </p:tav>
                                        <p:tav tm="100000">
                                          <p:val>
                                            <p:strVal val="#ppt_w"/>
                                          </p:val>
                                        </p:tav>
                                      </p:tavLst>
                                    </p:anim>
                                    <p:anim calcmode="lin" valueType="num">
                                      <p:cBhvr additive="base">
                                        <p:cTn id="24" dur="250"/>
                                        <p:tgtEl>
                                          <p:spTgt spid="749"/>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500"/>
                                  </p:stCondLst>
                                  <p:childTnLst>
                                    <p:set>
                                      <p:cBhvr>
                                        <p:cTn id="26" dur="1" fill="hold">
                                          <p:stCondLst>
                                            <p:cond delay="0"/>
                                          </p:stCondLst>
                                        </p:cTn>
                                        <p:tgtEl>
                                          <p:spTgt spid="750"/>
                                        </p:tgtEl>
                                        <p:attrNameLst>
                                          <p:attrName>style.visibility</p:attrName>
                                        </p:attrNameLst>
                                      </p:cBhvr>
                                      <p:to>
                                        <p:strVal val="visible"/>
                                      </p:to>
                                    </p:set>
                                    <p:anim calcmode="lin" valueType="num">
                                      <p:cBhvr additive="base">
                                        <p:cTn id="27" dur="250"/>
                                        <p:tgtEl>
                                          <p:spTgt spid="750"/>
                                        </p:tgtEl>
                                        <p:attrNameLst>
                                          <p:attrName>ppt_w</p:attrName>
                                        </p:attrNameLst>
                                      </p:cBhvr>
                                      <p:tavLst>
                                        <p:tav tm="0">
                                          <p:val>
                                            <p:strVal val="0"/>
                                          </p:val>
                                        </p:tav>
                                        <p:tav tm="100000">
                                          <p:val>
                                            <p:strVal val="#ppt_w"/>
                                          </p:val>
                                        </p:tav>
                                      </p:tavLst>
                                    </p:anim>
                                    <p:anim calcmode="lin" valueType="num">
                                      <p:cBhvr additive="base">
                                        <p:cTn id="28" dur="250"/>
                                        <p:tgtEl>
                                          <p:spTgt spid="750"/>
                                        </p:tgtEl>
                                        <p:attrNameLst>
                                          <p:attrName>ppt_h</p:attrName>
                                        </p:attrNameLst>
                                      </p:cBhvr>
                                      <p:tavLst>
                                        <p:tav tm="0">
                                          <p:val>
                                            <p:strVal val="0"/>
                                          </p:val>
                                        </p:tav>
                                        <p:tav tm="100000">
                                          <p:val>
                                            <p:strVal val="#ppt_h"/>
                                          </p:val>
                                        </p:tav>
                                      </p:tavLst>
                                    </p:anim>
                                  </p:childTnLst>
                                </p:cTn>
                              </p:par>
                              <p:par>
                                <p:cTn id="29" presetID="10" presetClass="entr" presetSubtype="0" fill="hold" nodeType="withEffect">
                                  <p:stCondLst>
                                    <p:cond delay="500"/>
                                  </p:stCondLst>
                                  <p:childTnLst>
                                    <p:set>
                                      <p:cBhvr>
                                        <p:cTn id="30" dur="1" fill="hold">
                                          <p:stCondLst>
                                            <p:cond delay="0"/>
                                          </p:stCondLst>
                                        </p:cTn>
                                        <p:tgtEl>
                                          <p:spTgt spid="751"/>
                                        </p:tgtEl>
                                        <p:attrNameLst>
                                          <p:attrName>style.visibility</p:attrName>
                                        </p:attrNameLst>
                                      </p:cBhvr>
                                      <p:to>
                                        <p:strVal val="visible"/>
                                      </p:to>
                                    </p:set>
                                    <p:animEffect transition="in" filter="fade">
                                      <p:cBhvr>
                                        <p:cTn id="31" dur="500"/>
                                        <p:tgtEl>
                                          <p:spTgt spid="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d White Presentation Template，GoogleSlides.org">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92962FED8BC3459702629698D85A28" ma:contentTypeVersion="8" ma:contentTypeDescription="Create a new document." ma:contentTypeScope="" ma:versionID="a3791c294d00514187af09aaa9a47202">
  <xsd:schema xmlns:xsd="http://www.w3.org/2001/XMLSchema" xmlns:xs="http://www.w3.org/2001/XMLSchema" xmlns:p="http://schemas.microsoft.com/office/2006/metadata/properties" xmlns:ns2="35061b00-dddd-4734-bbc5-0dcfcdab3b9c" targetNamespace="http://schemas.microsoft.com/office/2006/metadata/properties" ma:root="true" ma:fieldsID="3d6f827cbfe304353e60f8c99fcb9450" ns2:_="">
    <xsd:import namespace="35061b00-dddd-4734-bbc5-0dcfcdab3b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061b00-dddd-4734-bbc5-0dcfcdab3b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8690EA-13E1-4A36-AF58-C1F9D216DA91}"/>
</file>

<file path=customXml/itemProps2.xml><?xml version="1.0" encoding="utf-8"?>
<ds:datastoreItem xmlns:ds="http://schemas.openxmlformats.org/officeDocument/2006/customXml" ds:itemID="{44FF7452-1746-4C65-A7C8-3277CC371BA1}"/>
</file>

<file path=customXml/itemProps3.xml><?xml version="1.0" encoding="utf-8"?>
<ds:datastoreItem xmlns:ds="http://schemas.openxmlformats.org/officeDocument/2006/customXml" ds:itemID="{8A2C035C-D9CA-4B46-AA1F-94E8BD7A8EBB}"/>
</file>

<file path=docProps/app.xml><?xml version="1.0" encoding="utf-8"?>
<Properties xmlns="http://schemas.openxmlformats.org/officeDocument/2006/extended-properties" xmlns:vt="http://schemas.openxmlformats.org/officeDocument/2006/docPropsVTypes">
  <TotalTime>200</TotalTime>
  <Words>1957</Words>
  <Application>Microsoft Office PowerPoint</Application>
  <PresentationFormat>On-screen Show (16:9)</PresentationFormat>
  <Paragraphs>323</Paragraphs>
  <Slides>32</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Century Gothic</vt:lpstr>
      <vt:lpstr>Calibri</vt:lpstr>
      <vt:lpstr>Red White Presentation Template，GoogleSlides.org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Muhammad Kashif</cp:lastModifiedBy>
  <cp:revision>51</cp:revision>
  <dcterms:modified xsi:type="dcterms:W3CDTF">2024-08-13T11:45:20Z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0x010100BF92962FED8BC3459702629698D85A28</vt:lpwstr>
  </property>
</Properties>
</file>